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4" r:id="rId3"/>
    <p:sldMasterId id="2147483666" r:id="rId4"/>
    <p:sldMasterId id="2147483715" r:id="rId5"/>
  </p:sldMasterIdLst>
  <p:notesMasterIdLst>
    <p:notesMasterId r:id="rId18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31"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Lst>
  <p:sldSz cx="9144000" cy="5143500" type="screen16x9"/>
  <p:notesSz cx="6858000" cy="9144000"/>
  <p:embeddedFontLst>
    <p:embeddedFont>
      <p:font typeface="Barlow" panose="00000500000000000000" pitchFamily="2" charset="0"/>
      <p:regular r:id="rId183"/>
      <p:bold r:id="rId184"/>
      <p:italic r:id="rId185"/>
      <p:boldItalic r:id="rId186"/>
    </p:embeddedFont>
    <p:embeddedFont>
      <p:font typeface="Barlow ExtraLight" panose="00000300000000000000" pitchFamily="2" charset="0"/>
      <p:regular r:id="rId187"/>
      <p:bold r:id="rId188"/>
      <p:italic r:id="rId189"/>
      <p:boldItalic r:id="rId190"/>
    </p:embeddedFont>
    <p:embeddedFont>
      <p:font typeface="Barlow Light" panose="00000400000000000000" pitchFamily="2" charset="0"/>
      <p:regular r:id="rId191"/>
      <p:bold r:id="rId192"/>
      <p:italic r:id="rId193"/>
      <p:boldItalic r:id="rId194"/>
    </p:embeddedFont>
    <p:embeddedFont>
      <p:font typeface="Barlow Medium" panose="00000600000000000000" pitchFamily="2" charset="0"/>
      <p:regular r:id="rId195"/>
      <p:bold r:id="rId196"/>
      <p:italic r:id="rId197"/>
      <p:boldItalic r:id="rId198"/>
    </p:embeddedFont>
    <p:embeddedFont>
      <p:font typeface="Helvetica Neue" panose="020B0604020202020204" charset="0"/>
      <p:regular r:id="rId199"/>
      <p:bold r:id="rId200"/>
      <p:italic r:id="rId201"/>
      <p:boldItalic r:id="rId202"/>
    </p:embeddedFont>
    <p:embeddedFont>
      <p:font typeface="Hepta Slab" panose="020B0604020202020204" charset="0"/>
      <p:regular r:id="rId203"/>
      <p:bold r:id="rId204"/>
    </p:embeddedFont>
    <p:embeddedFont>
      <p:font typeface="Hepta Slab Light" panose="020B0604020202020204" charset="0"/>
      <p:regular r:id="rId205"/>
      <p:bold r:id="rId206"/>
    </p:embeddedFont>
    <p:embeddedFont>
      <p:font typeface="Hepta Slab Medium" panose="020B0604020202020204" charset="0"/>
      <p:regular r:id="rId207"/>
      <p:bold r:id="rId208"/>
    </p:embeddedFont>
    <p:embeddedFont>
      <p:font typeface="Inter" panose="020B0604020202020204" charset="0"/>
      <p:regular r:id="rId209"/>
      <p:bold r:id="rId210"/>
      <p:italic r:id="rId211"/>
      <p:boldItalic r:id="rId212"/>
    </p:embeddedFont>
    <p:embeddedFont>
      <p:font typeface="Inter Light" panose="020B0604020202020204" charset="0"/>
      <p:regular r:id="rId213"/>
      <p:bold r:id="rId214"/>
      <p:italic r:id="rId215"/>
      <p:boldItalic r:id="rId216"/>
    </p:embeddedFont>
    <p:embeddedFont>
      <p:font typeface="Inter Medium" panose="020B0604020202020204" charset="0"/>
      <p:regular r:id="rId217"/>
      <p:bold r:id="rId218"/>
      <p:italic r:id="rId219"/>
      <p:boldItalic r:id="rId220"/>
    </p:embeddedFont>
    <p:embeddedFont>
      <p:font typeface="Lato" panose="020F0502020204030203" pitchFamily="34" charset="0"/>
      <p:regular r:id="rId221"/>
      <p:bold r:id="rId222"/>
      <p:italic r:id="rId223"/>
      <p:boldItalic r:id="rId224"/>
    </p:embeddedFont>
    <p:embeddedFont>
      <p:font typeface="Lato Black" panose="020F0A02020204030203" pitchFamily="34" charset="0"/>
      <p:bold r:id="rId225"/>
      <p:boldItalic r:id="rId226"/>
    </p:embeddedFont>
    <p:embeddedFont>
      <p:font typeface="Nunito" pitchFamily="2" charset="0"/>
      <p:regular r:id="rId227"/>
      <p:bold r:id="rId228"/>
      <p:italic r:id="rId229"/>
      <p:boldItalic r:id="rId230"/>
    </p:embeddedFont>
    <p:embeddedFont>
      <p:font typeface="Open Sans" panose="020B0606030504020204" pitchFamily="34" charset="0"/>
      <p:regular r:id="rId231"/>
      <p:bold r:id="rId232"/>
      <p:italic r:id="rId233"/>
      <p:boldItalic r:id="rId234"/>
    </p:embeddedFont>
    <p:embeddedFont>
      <p:font typeface="Proxima Nova" panose="020B0604020202020204" charset="0"/>
      <p:regular r:id="rId235"/>
      <p:bold r:id="rId236"/>
      <p:italic r:id="rId237"/>
      <p:boldItalic r:id="rId238"/>
    </p:embeddedFont>
    <p:embeddedFont>
      <p:font typeface="Rambla" panose="020B0604020202020204" charset="0"/>
      <p:regular r:id="rId239"/>
      <p:bold r:id="rId240"/>
      <p:italic r:id="rId241"/>
      <p:boldItalic r:id="rId2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0" roundtripDataSignature="AMtx7mi3ePnZZXXfryBX2AK8pxmUv6i5J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isten Jernigan" initials="" lastIdx="4" clrIdx="0"/>
  <p:cmAuthor id="1" name="Chianti Lomax"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6FF6A-EBF2-4061-A0AF-8353CC999A54}">
  <a:tblStyle styleId="{7B06FF6A-EBF2-4061-A0AF-8353CC999A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font" Target="fonts/font9.fntdata"/><Relationship Id="rId205" Type="http://schemas.openxmlformats.org/officeDocument/2006/relationships/font" Target="fonts/font23.fntdata"/><Relationship Id="rId226" Type="http://schemas.openxmlformats.org/officeDocument/2006/relationships/font" Target="fonts/font4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34.fntdata"/><Relationship Id="rId237" Type="http://schemas.openxmlformats.org/officeDocument/2006/relationships/font" Target="fonts/font55.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font" Target="fonts/font10.fntdata"/><Relationship Id="rId206" Type="http://schemas.openxmlformats.org/officeDocument/2006/relationships/font" Target="fonts/font24.fntdata"/><Relationship Id="rId227" Type="http://schemas.openxmlformats.org/officeDocument/2006/relationships/font" Target="fonts/font45.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notesMaster" Target="notesMasters/notesMaster1.xml"/><Relationship Id="rId217" Type="http://schemas.openxmlformats.org/officeDocument/2006/relationships/font" Target="fonts/font35.fntdata"/><Relationship Id="rId6" Type="http://schemas.openxmlformats.org/officeDocument/2006/relationships/slide" Target="slides/slide1.xml"/><Relationship Id="rId238" Type="http://schemas.openxmlformats.org/officeDocument/2006/relationships/font" Target="fonts/font56.fntdata"/><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11.fntdata"/><Relationship Id="rId207" Type="http://schemas.openxmlformats.org/officeDocument/2006/relationships/font" Target="fonts/font25.fntdata"/><Relationship Id="rId228" Type="http://schemas.openxmlformats.org/officeDocument/2006/relationships/font" Target="fonts/font46.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font" Target="fonts/font1.fntdata"/><Relationship Id="rId218" Type="http://schemas.openxmlformats.org/officeDocument/2006/relationships/font" Target="fonts/font36.fntdata"/><Relationship Id="rId239" Type="http://schemas.openxmlformats.org/officeDocument/2006/relationships/font" Target="fonts/font57.fntdata"/><Relationship Id="rId250" Type="http://customschemas.google.com/relationships/presentationmetadata" Target="meta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12.fntdata"/><Relationship Id="rId208" Type="http://schemas.openxmlformats.org/officeDocument/2006/relationships/font" Target="fonts/font26.fntdata"/><Relationship Id="rId229" Type="http://schemas.openxmlformats.org/officeDocument/2006/relationships/font" Target="fonts/font47.fntdata"/><Relationship Id="rId240" Type="http://schemas.openxmlformats.org/officeDocument/2006/relationships/font" Target="fonts/font58.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font" Target="fonts/font2.fntdata"/><Relationship Id="rId219" Type="http://schemas.openxmlformats.org/officeDocument/2006/relationships/font" Target="fonts/font37.fntdata"/><Relationship Id="rId230" Type="http://schemas.openxmlformats.org/officeDocument/2006/relationships/font" Target="fonts/font48.fntdata"/><Relationship Id="rId251" Type="http://schemas.openxmlformats.org/officeDocument/2006/relationships/commentAuthors" Target="commen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font" Target="fonts/font13.fntdata"/><Relationship Id="rId209" Type="http://schemas.openxmlformats.org/officeDocument/2006/relationships/font" Target="fonts/font27.fntdata"/><Relationship Id="rId220" Type="http://schemas.openxmlformats.org/officeDocument/2006/relationships/font" Target="fonts/font38.fntdata"/><Relationship Id="rId241" Type="http://schemas.openxmlformats.org/officeDocument/2006/relationships/font" Target="fonts/font5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28.fntdata"/><Relationship Id="rId215" Type="http://schemas.openxmlformats.org/officeDocument/2006/relationships/font" Target="fonts/font33.fntdata"/><Relationship Id="rId236" Type="http://schemas.openxmlformats.org/officeDocument/2006/relationships/font" Target="fonts/font54.fntdata"/><Relationship Id="rId26" Type="http://schemas.openxmlformats.org/officeDocument/2006/relationships/slide" Target="slides/slide21.xml"/><Relationship Id="rId231" Type="http://schemas.openxmlformats.org/officeDocument/2006/relationships/font" Target="fonts/font49.fntdata"/><Relationship Id="rId252" Type="http://schemas.openxmlformats.org/officeDocument/2006/relationships/presProps" Target="pres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14.fntdata"/><Relationship Id="rId200" Type="http://schemas.openxmlformats.org/officeDocument/2006/relationships/font" Target="fonts/font18.fntdata"/><Relationship Id="rId16" Type="http://schemas.openxmlformats.org/officeDocument/2006/relationships/slide" Target="slides/slide11.xml"/><Relationship Id="rId221" Type="http://schemas.openxmlformats.org/officeDocument/2006/relationships/font" Target="fonts/font39.fntdata"/><Relationship Id="rId242" Type="http://schemas.openxmlformats.org/officeDocument/2006/relationships/font" Target="fonts/font60.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font" Target="fonts/font4.fntdata"/><Relationship Id="rId211" Type="http://schemas.openxmlformats.org/officeDocument/2006/relationships/font" Target="fonts/font29.fntdata"/><Relationship Id="rId232" Type="http://schemas.openxmlformats.org/officeDocument/2006/relationships/font" Target="fonts/font50.fntdata"/><Relationship Id="rId253"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15.fntdata"/><Relationship Id="rId201" Type="http://schemas.openxmlformats.org/officeDocument/2006/relationships/font" Target="fonts/font19.fntdata"/><Relationship Id="rId222" Type="http://schemas.openxmlformats.org/officeDocument/2006/relationships/font" Target="fonts/font40.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font" Target="fonts/font5.fntdata"/><Relationship Id="rId1" Type="http://schemas.openxmlformats.org/officeDocument/2006/relationships/slideMaster" Target="slideMasters/slideMaster1.xml"/><Relationship Id="rId212" Type="http://schemas.openxmlformats.org/officeDocument/2006/relationships/font" Target="fonts/font30.fntdata"/><Relationship Id="rId233" Type="http://schemas.openxmlformats.org/officeDocument/2006/relationships/font" Target="fonts/font51.fntdata"/><Relationship Id="rId254" Type="http://schemas.openxmlformats.org/officeDocument/2006/relationships/theme" Target="theme/theme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16.fntdata"/><Relationship Id="rId202" Type="http://schemas.openxmlformats.org/officeDocument/2006/relationships/font" Target="fonts/font20.fntdata"/><Relationship Id="rId223" Type="http://schemas.openxmlformats.org/officeDocument/2006/relationships/font" Target="fonts/font41.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font" Target="fonts/font6.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31.fntdata"/><Relationship Id="rId234" Type="http://schemas.openxmlformats.org/officeDocument/2006/relationships/font" Target="fonts/font52.fntdata"/><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tableStyles" Target="tableStyle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7.fntdata"/><Relationship Id="rId203" Type="http://schemas.openxmlformats.org/officeDocument/2006/relationships/font" Target="fonts/font21.fntdata"/><Relationship Id="rId19" Type="http://schemas.openxmlformats.org/officeDocument/2006/relationships/slide" Target="slides/slide14.xml"/><Relationship Id="rId224" Type="http://schemas.openxmlformats.org/officeDocument/2006/relationships/font" Target="fonts/font42.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font" Target="fonts/font7.fntdata"/><Relationship Id="rId3" Type="http://schemas.openxmlformats.org/officeDocument/2006/relationships/slideMaster" Target="slideMasters/slideMaster3.xml"/><Relationship Id="rId214" Type="http://schemas.openxmlformats.org/officeDocument/2006/relationships/font" Target="fonts/font32.fntdata"/><Relationship Id="rId235" Type="http://schemas.openxmlformats.org/officeDocument/2006/relationships/font" Target="fonts/font53.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font" Target="fonts/font8.fntdata"/><Relationship Id="rId204" Type="http://schemas.openxmlformats.org/officeDocument/2006/relationships/font" Target="fonts/font22.fntdata"/><Relationship Id="rId225" Type="http://schemas.openxmlformats.org/officeDocument/2006/relationships/font" Target="fonts/font43.fntdata"/><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drive.google.com/file/d/1ZZXua9F6wNNYfyh_1tvZ8__8sCqdCPhW/view?usp=drive_link"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usp=sharin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tab=t.bnpm7z5xdpht"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736b5e132b_0_14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3736b5e132b_0_14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will explore the essential role of an acquisition strategy in digital service procurement. We'll highlight tools, questions, and approaches that help you build flexible, outcome-oriented strategies.</a:t>
            </a:r>
            <a:endParaRPr/>
          </a:p>
        </p:txBody>
      </p:sp>
      <p:sp>
        <p:nvSpPr>
          <p:cNvPr id="711" name="Google Shape;711;g3736b5e132b_0_14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736b5e132b_0_15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736b5e132b_0_15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lean canvas comes from startup practice—speed, learning, adapting. For acquisitions, it keeps the team aligned, surfaces assumptions early, and makes trade-offs explicit. It’s not “no planning”; it’s smarter planning that feeds real-time decision making.</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81" name="Google Shape;781;g3736b5e132b_0_15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3736b5e132b_0_2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g3736b5e132b_0_2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Contract type influences how much KP matters. In T&amp;M environments, the Government has more oversight and risk—so there may be more need to identify specific personnel. In outcome-based contracts, the focus shifts to what’s delivered—not who delivers it.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0" name="Google Shape;1540;g3736b5e132b_0_2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736b5e132b_0_22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736b5e132b_0_22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better align with Agile, we recommend moving away from resumes and toward results. Trust vendors to staff and manage their teams, and evaluate them based on their track record—not individual certifications.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9" name="Google Shape;1549;g3736b5e132b_0_22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736b5e132b_0_22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736b5e132b_0_22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Let’s open it up for discussion. What have you experienced in the field? Where might outcome-based criteria have been more effective than personnel-focused ones?</a:t>
            </a:r>
            <a:endParaRPr>
              <a:solidFill>
                <a:schemeClr val="dk1"/>
              </a:solidFill>
            </a:endParaRPr>
          </a:p>
          <a:p>
            <a:pPr marL="0" lvl="0" indent="0" algn="l" rtl="0">
              <a:spcBef>
                <a:spcPts val="1200"/>
              </a:spcBef>
              <a:spcAft>
                <a:spcPts val="0"/>
              </a:spcAft>
              <a:buNone/>
            </a:pPr>
            <a:endParaRPr/>
          </a:p>
        </p:txBody>
      </p:sp>
      <p:sp>
        <p:nvSpPr>
          <p:cNvPr id="1558" name="Google Shape;1558;g3736b5e132b_0_22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3736b5e132b_0_22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g3736b5e132b_0_22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wrap up: Agile contracts should enable teams to adapt, improve, and deliver value. Overly rigid KP clauses get in the way. Let’s evolve our acquisition strategies to support delivery, outcomes, and agility.</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67" name="Google Shape;1567;g3736b5e132b_0_22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3736b5e132b_0_22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5" name="Google Shape;1575;g3736b5e132b_0_22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AI is more than a buzzword—it’s a powerful tool already reshaping operations in both private and public sectors. Procurement professionals need to understand its potential and limitations in acquisition strategy.</a:t>
            </a:r>
            <a:endParaRPr/>
          </a:p>
        </p:txBody>
      </p:sp>
      <p:sp>
        <p:nvSpPr>
          <p:cNvPr id="1576" name="Google Shape;1576;g3736b5e132b_0_22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3736b5e132b_0_22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g3736b5e132b_0_22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goes beyond just purchasing AI. It’s about embedding AI capabilities into how procurement functions at every level—from analysis to decision-making.</a:t>
            </a:r>
            <a:endParaRPr/>
          </a:p>
        </p:txBody>
      </p:sp>
      <p:sp>
        <p:nvSpPr>
          <p:cNvPr id="1583" name="Google Shape;1583;g3736b5e132b_0_22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736b5e132b_0_22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736b5e132b_0_22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has the power to impact the full acquisition lifecycle. Let’s look at a breakdown of functions and the types of AI that support them.</a:t>
            </a:r>
            <a:endParaRPr/>
          </a:p>
        </p:txBody>
      </p:sp>
      <p:sp>
        <p:nvSpPr>
          <p:cNvPr id="1591" name="Google Shape;1591;g3736b5e132b_0_22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736b5e132b_0_22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736b5e132b_0_22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Different types of AI are suited for different acquisition tasks. Predictive AI helps with planning and pattern recognition, while generative AI assists in content creation.</a:t>
            </a:r>
            <a:endParaRPr/>
          </a:p>
        </p:txBody>
      </p:sp>
      <p:sp>
        <p:nvSpPr>
          <p:cNvPr id="1599" name="Google Shape;1599;g3736b5e132b_0_22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736b5e132b_0_22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736b5e132b_0_22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Predictive AI is especially helpful for making sense of large datasets. It helps acquisition teams stay ahead of problems instead of reacting to them.</a:t>
            </a:r>
            <a:endParaRPr/>
          </a:p>
        </p:txBody>
      </p:sp>
      <p:sp>
        <p:nvSpPr>
          <p:cNvPr id="1607" name="Google Shape;1607;g3736b5e132b_0_22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736b5e132b_0_22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736b5e132b_0_22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- 10 minutes</a:t>
            </a:r>
            <a:endParaRPr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1200"/>
              </a:spcAft>
              <a:buSzPts val="1100"/>
              <a:buNone/>
            </a:pPr>
            <a:r>
              <a:rPr lang="en">
                <a:solidFill>
                  <a:schemeClr val="dk1"/>
                </a:solidFill>
              </a:rPr>
              <a:t>Let’s open it up for discussion. </a:t>
            </a:r>
            <a:endParaRPr/>
          </a:p>
        </p:txBody>
      </p:sp>
      <p:sp>
        <p:nvSpPr>
          <p:cNvPr id="1615" name="Google Shape;1615;g3736b5e132b_0_22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736b5e132b_0_15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3736b5e132b_0_15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canvas is both a conversation tool and a historical record. It helps you persuade reluctant stakeholders by making assumptions transparent and showing how decisions tie to mission. When updated continuously, it keeps the acquisition strategy adaptive and defensible.</a:t>
            </a:r>
            <a:endParaRPr>
              <a:solidFill>
                <a:schemeClr val="dk1"/>
              </a:solidFill>
            </a:endParaRPr>
          </a:p>
        </p:txBody>
      </p:sp>
      <p:sp>
        <p:nvSpPr>
          <p:cNvPr id="789" name="Google Shape;789;g3736b5e132b_0_15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736b5e132b_0_22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736b5e132b_0_22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While powerful, generative AI has limits. It can’t replace strategic thinking, but it can assist by reducing documentation time and increasing consistency.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1624" name="Google Shape;1624;g3736b5e132b_0_22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3736b5e132b_0_23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g3736b5e132b_0_23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will never replace procurement professionals. Your expertise, judgment, and leadership are still essential to ensuring AI is applied responsibly and effectively.</a:t>
            </a:r>
            <a:endParaRPr/>
          </a:p>
        </p:txBody>
      </p:sp>
      <p:sp>
        <p:nvSpPr>
          <p:cNvPr id="1632" name="Google Shape;1632;g3736b5e132b_0_23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3736b5e132b_0_23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9" name="Google Shape;1639;g3736b5e132b_0_23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Federal AI policy has rapidly evolved. You’re not on your own—there is guidance and direction to follow.</a:t>
            </a:r>
            <a:endParaRPr/>
          </a:p>
        </p:txBody>
      </p:sp>
      <p:sp>
        <p:nvSpPr>
          <p:cNvPr id="1640" name="Google Shape;1640;g3736b5e132b_0_23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3736b5e132b_0_23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g3736b5e132b_0_23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considerations are essential for any agency beginning or expanding its use of AI in procurement. Skills and governance matter as much as the tech itself.</a:t>
            </a:r>
            <a:endParaRPr/>
          </a:p>
        </p:txBody>
      </p:sp>
      <p:sp>
        <p:nvSpPr>
          <p:cNvPr id="1648" name="Google Shape;1648;g3736b5e132b_0_23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3736b5e132b_0_232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g3736b5e132b_0_232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solidFill>
                <a:schemeClr val="dk1"/>
              </a:solidFill>
            </a:endParaRPr>
          </a:p>
          <a:p>
            <a:pPr marL="0" lvl="0" indent="0" algn="l" rtl="0">
              <a:spcBef>
                <a:spcPts val="0"/>
              </a:spcBef>
              <a:spcAft>
                <a:spcPts val="0"/>
              </a:spcAft>
              <a:buNone/>
            </a:pPr>
            <a:endParaRPr/>
          </a:p>
        </p:txBody>
      </p:sp>
      <p:sp>
        <p:nvSpPr>
          <p:cNvPr id="1656" name="Google Shape;1656;g3736b5e132b_0_232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6299d5ead3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36299d5ead3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6c7874e87e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g36c7874e87e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endParaRPr/>
          </a:p>
          <a:p>
            <a:pPr marL="0" lvl="0" indent="0" algn="l" rtl="0">
              <a:spcBef>
                <a:spcPts val="0"/>
              </a:spcBef>
              <a:spcAft>
                <a:spcPts val="0"/>
              </a:spcAft>
              <a:buNone/>
            </a:pPr>
            <a:r>
              <a:rPr lang="en"/>
              <a:t>This is the session where you will introduce this part of threaded case scenario. </a:t>
            </a:r>
            <a:endParaRPr/>
          </a:p>
        </p:txBody>
      </p:sp>
      <p:sp>
        <p:nvSpPr>
          <p:cNvPr id="1671" name="Google Shape;1671;g36c7874e87e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372d4c26f79_0_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g372d4c26f79_0_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0" name="Google Shape;1680;g372d4c26f79_0_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372d4c26f79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g372d4c26f79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8" name="Google Shape;1688;g372d4c26f79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372d4c26f79_0_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g372d4c26f79_0_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98" name="Google Shape;1698;g372d4c26f79_0_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736b5e132b_0_15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3736b5e132b_0_15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Now apply it. Use the scenario to draft a lean canvas. Focus on outcomes, not features. Assign roles (e.g., contracting officer, product owner, user advocate) to ensure different lenses. After drafting, each group shares a critical trade-off they made and how they justified it.</a:t>
            </a:r>
            <a:endParaRPr>
              <a:solidFill>
                <a:schemeClr val="dk1"/>
              </a:solidFill>
            </a:endParaRPr>
          </a:p>
          <a:p>
            <a:pPr marL="158750" lvl="0" indent="0" algn="l" rtl="0">
              <a:spcBef>
                <a:spcPts val="0"/>
              </a:spcBef>
              <a:spcAft>
                <a:spcPts val="0"/>
              </a:spcAft>
              <a:buSzPts val="1100"/>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Break into small groups</a:t>
            </a:r>
            <a:br>
              <a:rPr lang="en">
                <a:solidFill>
                  <a:schemeClr val="dk1"/>
                </a:solidFill>
              </a:rPr>
            </a:b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Scenario: Launch a cloud-based veteran benefits portal needing rapid iteration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Title: "Build Your Lean Acquisition Canvas"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Help acquisition professionals apply the Lean Canvas framework to a real or hypothetical digital acquisition problem, reinforcing its value for early strategic planning.</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Total Time: 45 minutes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Tools: Zoom breakout rooms, shared Google Doc or Miro/Mural board template, facilitator slides</a:t>
            </a:r>
            <a:endParaRPr b="1">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Learning Objectives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By the end of the activity, participants will: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Understand the purpose and structure of the Lean Canvas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Apply it to a simplified acquisition problem</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Recognize how it supports early-stage acquisition strategy thinking</a:t>
            </a: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Breakdown</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1. Kickoff &amp; Framing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shares slide deck with:</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Brief refresher: What is the Lean Canvas? (1-slide visual of the 9 boxes)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Purpose: It’s a tool to quickly capture the key assumptions about an acquisition in one place, enabling faster iteration and alignment.</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Facilitator Prompt</a:t>
            </a:r>
            <a:r>
              <a:rPr lang="en">
                <a:solidFill>
                  <a:schemeClr val="dk1"/>
                </a:solidFill>
              </a:rPr>
              <a:t>:</a:t>
            </a:r>
            <a:br>
              <a:rPr lang="en">
                <a:solidFill>
                  <a:schemeClr val="dk1"/>
                </a:solidFill>
              </a:rPr>
            </a:br>
            <a:r>
              <a:rPr lang="en">
                <a:solidFill>
                  <a:schemeClr val="dk1"/>
                </a:solidFill>
              </a:rPr>
              <a:t> “Today, you’ll work in small groups to fill out a Lean Canvas based on a digital acquisition scenario. You don’t need to get it perfect—just start thinking differently about problem framing, users, risks, and possible solutions.”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2. Group Activity – Filling out the Lean Acquisition Canvas Template (25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Breakout rooms (3–5 people per group)</a:t>
            </a:r>
            <a:br>
              <a:rPr lang="en" b="1">
                <a:solidFill>
                  <a:schemeClr val="dk1"/>
                </a:solidFill>
              </a:rPr>
            </a:br>
            <a:r>
              <a:rPr lang="en">
                <a:solidFill>
                  <a:schemeClr val="dk1"/>
                </a:solidFill>
              </a:rPr>
              <a:t> Each group gets: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link to a shared editable Lean Canvas template (Google Doc, Mural, or Miro)</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a:t>
            </a:r>
            <a:r>
              <a:rPr lang="en" b="1">
                <a:solidFill>
                  <a:schemeClr val="dk1"/>
                </a:solidFill>
              </a:rPr>
              <a:t>simple, pre-written acquisition scenario</a:t>
            </a:r>
            <a:r>
              <a:rPr lang="en">
                <a:solidFill>
                  <a:schemeClr val="dk1"/>
                </a:solidFill>
              </a:rPr>
              <a:t> (see example below)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Instructions to focus on just </a:t>
            </a:r>
            <a:r>
              <a:rPr lang="en" b="1">
                <a:solidFill>
                  <a:schemeClr val="dk1"/>
                </a:solidFill>
              </a:rPr>
              <a:t>5 key boxes</a:t>
            </a:r>
            <a:r>
              <a:rPr lang="en">
                <a:solidFill>
                  <a:schemeClr val="dk1"/>
                </a:solidFill>
              </a:rPr>
              <a:t> of the canvas:</a:t>
            </a:r>
            <a:br>
              <a:rPr lang="en">
                <a:solidFill>
                  <a:schemeClr val="dk1"/>
                </a:solidFill>
              </a:rPr>
            </a:b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Problem</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Customer Segments</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Solution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Unique Value Proposition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Key Metrics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stays available to drop in and answer questions.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3. Group Share-Outs (10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Each group selects </a:t>
            </a:r>
            <a:r>
              <a:rPr lang="en" b="1">
                <a:solidFill>
                  <a:schemeClr val="dk1"/>
                </a:solidFill>
              </a:rPr>
              <a:t>one spokesperson</a:t>
            </a:r>
            <a:r>
              <a:rPr lang="en">
                <a:solidFill>
                  <a:schemeClr val="dk1"/>
                </a:solidFill>
              </a:rPr>
              <a:t> to do a 60–90 second walk-through of their canvas highlights: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problem and user did they focus 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solution did they frame?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was challenging or surprising?</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Facilitator captures common themes or insights on a whiteboard or shared doc.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4. Debrief &amp; Wrap-Up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Facilitator-led reflection: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stood out from today’s discussion?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could this approach help early in the acquisition strategy process?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Where do you see this fitting into pre-solicitation planning?</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Wrap-Up Tip</a:t>
            </a:r>
            <a:r>
              <a:rPr lang="en">
                <a:solidFill>
                  <a:schemeClr val="dk1"/>
                </a:solidFill>
              </a:rPr>
              <a:t>: Reinforce that the Lean Canvas isn't about precision—it's about </a:t>
            </a:r>
            <a:r>
              <a:rPr lang="en" b="1">
                <a:solidFill>
                  <a:schemeClr val="dk1"/>
                </a:solidFill>
              </a:rPr>
              <a:t>shaping assumptions early</a:t>
            </a:r>
            <a:r>
              <a:rPr lang="en">
                <a:solidFill>
                  <a:schemeClr val="dk1"/>
                </a:solidFill>
              </a:rPr>
              <a:t> and building a shared mental model of the problem space.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Example Scenario</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b="1">
                <a:solidFill>
                  <a:schemeClr val="dk1"/>
                </a:solidFill>
              </a:rPr>
              <a:t>Scenario</a:t>
            </a:r>
            <a:r>
              <a:rPr lang="en">
                <a:solidFill>
                  <a:schemeClr val="dk1"/>
                </a:solidFill>
              </a:rPr>
              <a:t>: Launch a cloud-based veteran benefits portal needing rapid iteration.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Materials You’ll Need</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Slide with a 1-page Lean Canvas visual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Lean Canvas template (Google Doc or whiteboard tool)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Scenarios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Timer or visual time prompts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797" name="Google Shape;797;g3736b5e132b_0_15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72d4c26f7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72d4c26f7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36299d5ead3_1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36299d5ead3_1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36299d5ead3_1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36299d5ead3_1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72d4c26f79_0_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g372d4c26f79_0_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724" name="Google Shape;1724;g372d4c26f79_0_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372d4c26f79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372d4c26f79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Evaluating Agile contractors means assessing their ability to deliver working software iteratively, engage end users, and adapt quickly. This requires going beyond traditional technical narratives and digging into how teams actually plan, build, test, and learn.</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31" name="Google Shape;1731;g372d4c26f79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372d4c26f7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372d4c26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lang="en" i="1">
                <a:solidFill>
                  <a:schemeClr val="dk1"/>
                </a:solidFill>
              </a:rPr>
              <a:t>show</a:t>
            </a:r>
            <a:r>
              <a:rPr lang="en">
                <a:solidFill>
                  <a:schemeClr val="dk1"/>
                </a:solidFill>
              </a:rPr>
              <a:t>, not just what they </a:t>
            </a:r>
            <a:r>
              <a:rPr lang="en" i="1">
                <a:solidFill>
                  <a:schemeClr val="dk1"/>
                </a:solidFill>
              </a:rPr>
              <a:t>say</a:t>
            </a:r>
            <a:r>
              <a:rPr lang="en">
                <a:solidFill>
                  <a:schemeClr val="dk1"/>
                </a:solidFill>
              </a:rPr>
              <a:t>.</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72d4c26f7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72d4c26f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372d4c26f79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0" name="Google Shape;1750;g372d4c26f79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Oral presentations can be a powerful tool to distinguish between teams that understand Agile in theory and those that can apply it in practice. Clearly define how you’ll use these presentations and include them as part of your evaluation criteria.</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1" name="Google Shape;1751;g372d4c26f79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372d4c26f79_0_1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8" name="Google Shape;1758;g372d4c26f79_0_1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Integrating Agile into your technical evaluation factors ensures that vendors must show how their process aligns with Agile delivery. These examples show how to evaluate for contract management, communication, release planning, and quality measurement—all in an Agile context.</a:t>
            </a: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9" name="Google Shape;1759;g372d4c26f79_0_1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372d4c26f79_0_1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7" name="Google Shape;1767;g372d4c26f79_0_1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You want more than a glossy proposal—you need to understand how the team actually works. Ask questions that expose their discipline in Agile execution, responsiveness to feedback, and how they tailor the team to the project’s needs.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68" name="Google Shape;1768;g372d4c26f79_0_1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736b5e132b_0_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736b5e132b_0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372d4c26f79_0_1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5" name="Google Shape;1775;g372d4c26f79_0_1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Make Agile experience a formal evaluation factor. Ask for concrete examples—like delivered code or user-tested iterations. This allows you to see not just what they’ve done, but how they’ve delivered value through Agile.</a:t>
            </a: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76" name="Google Shape;1776;g372d4c26f79_0_1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372d4c26f79_0_1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g372d4c26f79_0_1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 FAR permits post-award refinements if the work remains within scope. Defining scope around a Product Vision and using Agile delivery frameworks allows requirements to evolve while staying within contract boundaries. Include Agile expectations up front to avoid protest risk.</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84" name="Google Shape;1784;g372d4c26f79_0_1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372d4c26f79_0_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372d4c26f79_0_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A well-structured SOO sets broad outcomes, establishes schedule boundaries, and invites </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92" name="Google Shape;1792;g372d4c26f79_0_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36299d5ead3_1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36299d5ead3_1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36299d5ead3_1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36299d5ead3_1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36299d5ead3_1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36299d5ead3_1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36299d5ead3_1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36299d5ead3_1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372d4c26f79_0_1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g372d4c26f79_0_1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Inter"/>
                <a:ea typeface="Inter"/>
                <a:cs typeface="Inter"/>
                <a:sym typeface="Inter"/>
              </a:rPr>
              <a:t>Speaker Notes:</a:t>
            </a: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p>
            <a:pPr marL="0" lvl="0" indent="0" algn="l" rtl="0">
              <a:lnSpc>
                <a:spcPct val="140000"/>
              </a:lnSpc>
              <a:spcBef>
                <a:spcPts val="2400"/>
              </a:spcBef>
              <a:spcAft>
                <a:spcPts val="0"/>
              </a:spcAft>
              <a:buClr>
                <a:schemeClr val="dk1"/>
              </a:buClr>
              <a:buSzPts val="1100"/>
              <a:buFont typeface="Arial"/>
              <a:buNone/>
            </a:pPr>
            <a:r>
              <a:rPr lang="en" sz="1200">
                <a:solidFill>
                  <a:schemeClr val="dk1"/>
                </a:solidFill>
                <a:highlight>
                  <a:schemeClr val="lt1"/>
                </a:highlight>
                <a:latin typeface="Inter"/>
                <a:ea typeface="Inter"/>
                <a:cs typeface="Inter"/>
                <a:sym typeface="Inter"/>
              </a:rPr>
              <a:t>Activity: Tech Evaluation Panel Checklist</a:t>
            </a:r>
            <a:endParaRPr sz="120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a:solidFill>
                  <a:schemeClr val="dk1"/>
                </a:solidFill>
                <a:highlight>
                  <a:schemeClr val="lt1"/>
                </a:highlight>
                <a:latin typeface="Inter"/>
                <a:ea typeface="Inter"/>
                <a:cs typeface="Inter"/>
                <a:sym typeface="Inter"/>
              </a:rPr>
              <a:t>There is a accompanying pdf handout for this activity</a:t>
            </a:r>
            <a:br>
              <a:rPr lang="en" sz="1200" b="1">
                <a:solidFill>
                  <a:schemeClr val="dk1"/>
                </a:solidFill>
                <a:highlight>
                  <a:schemeClr val="lt1"/>
                </a:highlight>
                <a:latin typeface="Inter"/>
                <a:ea typeface="Inter"/>
                <a:cs typeface="Inter"/>
                <a:sym typeface="Inter"/>
              </a:rPr>
            </a:br>
            <a:r>
              <a:rPr lang="en" sz="1200" b="1" u="sng">
                <a:solidFill>
                  <a:schemeClr val="dk1"/>
                </a:solidFill>
                <a:highlight>
                  <a:schemeClr val="lt1"/>
                </a:highlight>
                <a:latin typeface="Inter"/>
                <a:ea typeface="Inter"/>
                <a:cs typeface="Inter"/>
                <a:sym typeface="Inter"/>
                <a:hlinkClick r:id="rId3">
                  <a:extLst>
                    <a:ext uri="{A12FA001-AC4F-418D-AE19-62706E023703}">
                      <ahyp:hlinkClr xmlns:ahyp="http://schemas.microsoft.com/office/drawing/2018/hyperlinkcolor" val="tx"/>
                    </a:ext>
                  </a:extLst>
                </a:hlinkClick>
              </a:rPr>
              <a:t>https://drive.google.com/file/d/1ZZXua9F6wNNYfyh_1tvZ8__8sCqdCPhW/view?usp=drive_link</a:t>
            </a:r>
            <a:r>
              <a:rPr lang="en" sz="1200" b="1">
                <a:solidFill>
                  <a:schemeClr val="dk1"/>
                </a:solidFill>
                <a:highlight>
                  <a:schemeClr val="lt1"/>
                </a:highlight>
                <a:latin typeface="Inter"/>
                <a:ea typeface="Inter"/>
                <a:cs typeface="Inter"/>
                <a:sym typeface="Inter"/>
              </a:rPr>
              <a:t> </a:t>
            </a:r>
            <a:endParaRPr sz="1200" b="1">
              <a:solidFill>
                <a:schemeClr val="dk1"/>
              </a:solidFill>
              <a:highlight>
                <a:schemeClr val="lt1"/>
              </a:highlight>
              <a:latin typeface="Inter"/>
              <a:ea typeface="Inter"/>
              <a:cs typeface="Inter"/>
              <a:sym typeface="Inter"/>
            </a:endParaRPr>
          </a:p>
          <a:p>
            <a:pPr marL="0" lvl="0" indent="0" algn="l" rtl="0">
              <a:lnSpc>
                <a:spcPct val="140000"/>
              </a:lnSpc>
              <a:spcBef>
                <a:spcPts val="1200"/>
              </a:spcBef>
              <a:spcAft>
                <a:spcPts val="0"/>
              </a:spcAft>
              <a:buClr>
                <a:schemeClr val="dk1"/>
              </a:buClr>
              <a:buSzPts val="1100"/>
              <a:buFont typeface="Arial"/>
              <a:buNone/>
            </a:pPr>
            <a:r>
              <a:rPr lang="en" sz="1200" b="1">
                <a:solidFill>
                  <a:schemeClr val="dk1"/>
                </a:solidFill>
                <a:highlight>
                  <a:schemeClr val="lt1"/>
                </a:highlight>
                <a:latin typeface="Inter"/>
                <a:ea typeface="Inter"/>
                <a:cs typeface="Inter"/>
                <a:sym typeface="Inter"/>
              </a:rPr>
              <a:t>INSTRUCTIONS</a:t>
            </a:r>
            <a:endParaRPr sz="1200" b="1">
              <a:solidFill>
                <a:schemeClr val="dk1"/>
              </a:solidFill>
              <a:highlight>
                <a:schemeClr val="lt1"/>
              </a:highlight>
              <a:latin typeface="Inter"/>
              <a:ea typeface="Inter"/>
              <a:cs typeface="Inter"/>
              <a:sym typeface="Inter"/>
            </a:endParaRPr>
          </a:p>
          <a:p>
            <a:pPr marL="0" lvl="0" indent="0" algn="l" rtl="0">
              <a:lnSpc>
                <a:spcPct val="140000"/>
              </a:lnSpc>
              <a:spcBef>
                <a:spcPts val="800"/>
              </a:spcBef>
              <a:spcAft>
                <a:spcPts val="0"/>
              </a:spcAft>
              <a:buClr>
                <a:schemeClr val="dk1"/>
              </a:buClr>
              <a:buSzPts val="1100"/>
              <a:buFont typeface="Arial"/>
              <a:buNone/>
            </a:pPr>
            <a:r>
              <a:rPr lang="en" sz="1200">
                <a:solidFill>
                  <a:schemeClr val="dk1"/>
                </a:solidFill>
                <a:highlight>
                  <a:schemeClr val="lt1"/>
                </a:highlight>
                <a:latin typeface="Inter"/>
                <a:ea typeface="Inter"/>
                <a:cs typeface="Inter"/>
                <a:sym typeface="Inter"/>
              </a:rPr>
              <a:t>Building off of the what you learned earlier in the program, items and the resources you reviewed in the online learning, we will build a checklist of ways to determine the technical evaluation panel’s skillset relative to the digital service they will be asked to evaluate. </a:t>
            </a:r>
            <a:endParaRPr sz="120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a:solidFill>
                  <a:schemeClr val="dk1"/>
                </a:solidFill>
                <a:highlight>
                  <a:schemeClr val="lt1"/>
                </a:highlight>
                <a:latin typeface="Inter"/>
                <a:ea typeface="Inter"/>
                <a:cs typeface="Inter"/>
                <a:sym typeface="Inter"/>
              </a:rPr>
              <a:t>What questions would you add to the list? What other techniques might you use?</a:t>
            </a:r>
            <a:endParaRPr sz="120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a:solidFill>
                  <a:schemeClr val="dk1"/>
                </a:solidFill>
                <a:highlight>
                  <a:schemeClr val="lt1"/>
                </a:highlight>
                <a:latin typeface="Inter"/>
                <a:ea typeface="Inter"/>
                <a:cs typeface="Inter"/>
                <a:sym typeface="Inter"/>
              </a:rPr>
              <a:t>You should post additions to the checklist in chat. Refer back to Iteration 3.B’s Top Evaluation Criteria Activity. To flag which checklist items you contributed, add your name in parenthesis at the end.</a:t>
            </a:r>
            <a:endParaRPr sz="120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b="1">
                <a:solidFill>
                  <a:schemeClr val="dk1"/>
                </a:solidFill>
                <a:highlight>
                  <a:schemeClr val="lt1"/>
                </a:highlight>
                <a:latin typeface="Inter"/>
                <a:ea typeface="Inter"/>
                <a:cs typeface="Inter"/>
                <a:sym typeface="Inter"/>
              </a:rPr>
              <a:t>DEFINITION OF DONE</a:t>
            </a:r>
            <a:endParaRPr sz="1200" b="1">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a:solidFill>
                  <a:schemeClr val="dk1"/>
                </a:solidFill>
                <a:highlight>
                  <a:schemeClr val="lt1"/>
                </a:highlight>
                <a:latin typeface="Inter"/>
                <a:ea typeface="Inter"/>
                <a:cs typeface="Inter"/>
                <a:sym typeface="Inter"/>
              </a:rPr>
              <a:t>Post two new additions to the checklist on the Slack by th</a:t>
            </a:r>
            <a:endParaRPr sz="1200">
              <a:solidFill>
                <a:schemeClr val="dk1"/>
              </a:solidFill>
              <a:latin typeface="Inter"/>
              <a:ea typeface="Inter"/>
              <a:cs typeface="Inter"/>
              <a:sym typeface="Inter"/>
            </a:endParaRPr>
          </a:p>
        </p:txBody>
      </p:sp>
      <p:sp>
        <p:nvSpPr>
          <p:cNvPr id="1824" name="Google Shape;1824;g372d4c26f79_0_1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6299d5ead3_1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36299d5ead3_1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36299d5ead3_1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36299d5ead3_1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736b5e132b_0_15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736b5e132b_0_15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solidFill>
                <a:schemeClr val="dk1"/>
              </a:solidFill>
            </a:endParaRPr>
          </a:p>
        </p:txBody>
      </p:sp>
      <p:sp>
        <p:nvSpPr>
          <p:cNvPr id="822" name="Google Shape;822;g3736b5e132b_0_15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72d4c26f79_0_19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3" name="Google Shape;1843;g372d4c26f79_0_19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844" name="Google Shape;1844;g372d4c26f79_0_19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[Read First]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 start to talk about going from the planning to solicitation through award.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Talk about negotiating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we doing; what are we trying to achieve when we negotiate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some of the basics of negotiating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Practice some techniques to help to determine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[Then Slide … “to recap”]</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372d4c26f79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372d4c26f7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[We’re going to start with an activity. You can only answer 1 – do not say  “it depends”]</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the question and then]</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4 to the class]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drop the answer into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Yes, we do want to save the gov $. Primary negotiating objective? Not necessarily. Could be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Of course, but we should not be negotiating with contractors that we haven’t already determined are the right fit (ideally w/ best value)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Ding ding 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You shouldn’t be negotiating with someone that isn’t the right contractor … not saying they’ll earn the ultimate deal, but you’re negotiating with the right purpose, so our purpose is to arrive at an acceptable outcome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72d4c26f7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72d4c26f7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question; drop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Who thinks it’s yes; or no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Sure, most people will answer yes, but most people want to try and limit their expenses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Repair on your home etc. Going to cost 5K, but bid is 7.5K. You likely don’t want to pay 2.5 more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profit is motive, profit is incentive.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does a good contractor do with profit ideally? </a:t>
            </a:r>
            <a:r>
              <a:rPr lang="en" b="1">
                <a:solidFill>
                  <a:schemeClr val="dk1"/>
                </a:solidFill>
              </a:rPr>
              <a:t>Pose to the group?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Reinvest in their product (R&amp;D) / company</a:t>
            </a: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Compensate high quality people</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171450" lvl="0" indent="-171450" algn="l" rtl="0">
              <a:spcBef>
                <a:spcPts val="0"/>
              </a:spcBef>
              <a:spcAft>
                <a:spcPts val="0"/>
              </a:spcAft>
              <a:buClr>
                <a:schemeClr val="dk1"/>
              </a:buClr>
              <a:buSzPts val="1100"/>
              <a:buFont typeface="Noto Sans Symbols"/>
              <a:buChar char="⮚"/>
            </a:pPr>
            <a:r>
              <a:rPr lang="en">
                <a:solidFill>
                  <a:schemeClr val="dk1"/>
                </a:solidFill>
              </a:rPr>
              <a:t>Very important for a company to make profit … no innovations on that iphone, etc.</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Healthy profit v. unhealthy profit … there’s a balance there. No one wants to get screwed.</a:t>
            </a:r>
            <a:endParaRPr>
              <a:solidFill>
                <a:schemeClr val="dk1"/>
              </a:solidFill>
            </a:endParaRPr>
          </a:p>
          <a:p>
            <a:pPr marL="0" lvl="0" indent="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I’m getting married … wedding planner … lots of different thoughts … 20% less on a “party” v. “wedding” … bilked</a:t>
            </a:r>
            <a:endParaRPr b="1">
              <a:solidFill>
                <a:schemeClr val="dk1"/>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372d4c26f79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372d4c26f7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title question]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Different than the purpose question … drop your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four options]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is the right answer, but when you meet with your team, does #4 always play out … no, no it doesn’t.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Gov will draw a hard line, especially with recompetes … you’ll accept lower prices or you don’t get the contract.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Contractors also not innocent … “gov has oodles of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issues come when the bruises from an unhealthy negotiation can ride through the entire PoP, on another contract,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win through brute force, relationship will be hard, performance will be hard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Win/win is good. Feel good; but not great. Work in a healthy environment moving forward.</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Thanks for contributing … definitely some gray area…</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Speaker Notes: Let’s review some negotiating concepts real quick.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the four]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BAFO – tons of negotiation strategy (not today’s class). You don’t lead with the price you want to achieve. First # isn’t going to be where it ends up, wish we could cut through the noise … sometimes you will see that.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digital services, negotiation is important. We’re not buying commodities … we’re not buying PPE, right. Ex: if there’s a ton of inventory, give us your BAFO.</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Versus .. If we’re doing a website build, probably don’t want a BAFO … want to talk through w/ them, make sure they understand the scope / the requirement.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BATNA – anyone heard of this? When does this come into play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You’re in a situation where you cannot come to agreement and mutuality likely not to be achieved. “best case scenario in the event the worst case happens”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Ex: working w/ incumbent, and just can’t get there on exercising an option.”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 batna would be a 6 months extension at the current price rate so they can go out an recompete. Need to have a batna as a fall back plan … could be a descoped version of something to give you time to go back out to the market.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Important to have this; have your leadership sign this off … don’t want to be in a situation where something needs to be turned off (vital systems),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Win-win v win-lose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Want to get to win-win but … we can’t always.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We don’t want vendors feeling like they are losing; will create ill will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Also need that walk away point; vendors will have one. Gov should to – maybe a price level, minimum security standard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Don’t lead with your walk away point – normally. You need to know what that is though</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Lot of this will depend on minimum functionality; must haves,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2" name="Google Shape;1882;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General tradeoffs in Govcon: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all of them, then explain: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Price – pay a little bit for more service. Is price that important? Sometimes, but sometimes willing to spend more to get a better product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Contract type – could convert a contract from labor hour to a fixed price; or vice versa; could be a contractor preference. Anyone ever do this? These discussions help you learn their rationale. </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Delivery schedule – another big trade off … for anyone working on time sensitive contracts, willing to pay more for faster performance and delivery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Business terms and conditions – intellectual property is a big one; delivering something custom or w/ unique processes and you want data rights, Contractor says I’m going to charge you a premium since I could have traded on the market. You as gov could say, we’ll let you maintain the IP and you could go resell it, but we want you to cut your costs by 25%</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Labor mix – you have a top line number you can’t exceed, you can get there by looking at your labor mix, how many associates you have on here … make sure it’s not top heavy … partner and director roles … seeing a lot of those … these guys don’t do a lot of work on your project. Work normally coming from mid level folks. Ask them what they are doing … in office? On sprint meetings? If they are active, sure … but better be a defensible position. Reduce overthead!</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b="1">
                <a:solidFill>
                  <a:schemeClr val="dk1"/>
                </a:solidFill>
              </a:rPr>
              <a:t>a really good agile Labor mix - you'll see a heavy developer costs lots of ui ux rates anywhere from $90 to $200 an hour, maybe a little higher but, again, you want to be paying the Doers not the administrators and these types of service contracts.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8" name="Google Shape;1888;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Ask: Any ideas? Features, security, compliance?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Ask: What would be a technical tradeoff specific to digital service?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Real life example … teenager buys a volvo versus a Porsche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digital … mvp versus gold plated solution; beta builds; implementation time (pay to load up your engineer team, if you can get that process implemented earlier)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Access/Convenience … 2factor authentication is more secure but it take a bit of time … protecting pii</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Uptime/Availability … cloud … high availability … you can get it, but more expensive</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Regulations/Protections vs. Efficiency/Burden … </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b="1">
                <a:solidFill>
                  <a:schemeClr val="dk1"/>
                </a:solidFill>
              </a:rPr>
              <a:t>creating a fixed price type of construct for agile software development, we always would prefer to have fixed price contracts, but don't you think we could be more efficient in an agile development project if we were only paying Labor hours? Probably – but now you need a product owner actively manage that contract.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Feature/Benefit/Service … no brainer. Want the best service for your constituents, may be more expensive.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Quality … higher quality &gt; last longer; reservice costs lower; others may want quantity over quality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Effort/Resources</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Utility vs. Design … important tradeoff in user experience; kind of goes back to the login … sacrifice design over utility? A negotiation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Personalization/Customization vs. Scale/Applicability … former costs more but may be easier to scale, etc.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Privacy vs. Transparency … talking about data transparency; not pii</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But how will you know?</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Not just doing tradeoffs when we’re doing eval and negotiation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Doing w/ users and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program and their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policies/regulations – should it be part of my contract; is there a permissible exercise of authority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slide]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rPr>
              <a:t>Speaker Notes: </a:t>
            </a:r>
            <a:r>
              <a:rPr lang="en">
                <a:solidFill>
                  <a:schemeClr val="dk1"/>
                </a:solidFill>
              </a:rPr>
              <a:t>Going from our list of attributes to the must, give, avoid &amp; bargaining points is not always straightforward. We can use some techniques to assist us. Namely...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User stories are great. Example: figure out your user story related to an absolute minimum viable feature … back to the wedding example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[then read slide]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Another example: back to acquisition … you’re behind on palt, towards end of fiscal, you need this on contract; contractors know you’re not going to be as hard in September as you are in November, so figure out what you can give and can’t give. Maybe don’t talk about cost … focus on something else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All of this points back to a need to continuously do market research … why you’re in this class, you understand digital services, this industry, so come time for negotiating, tradeoffs, okay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a:solidFill>
                  <a:schemeClr val="dk1"/>
                </a:solidFill>
              </a:rPr>
              <a:t>So how do we do it?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736b5e132b_0_16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736b5e132b_0_16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To wrap up: the acquisition plan isn’t a static document—it’s a living strategy. The lean canvas gives you a disciplined, lightweight way to capture what matters, adapt to new information, and communicate purpose. Revisit it regularly, use it to align stakeholders, and let it drive better, mission-centered acquisitions.</a:t>
            </a:r>
            <a:endParaRPr>
              <a:solidFill>
                <a:schemeClr val="dk1"/>
              </a:solidFill>
            </a:endParaRPr>
          </a:p>
        </p:txBody>
      </p:sp>
      <p:sp>
        <p:nvSpPr>
          <p:cNvPr id="831" name="Google Shape;831;g3736b5e132b_0_16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72d4c26f7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372d4c26f79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can you maximize the attributes involved in a tradeoff?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a tradeoff matrix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Sit down with program office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can you trade off and cannot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Time, and Scope … the iron triangle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Things you must meet, things you adjust, things you accept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 do you have a fixed budget? MUST MEET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Budget flexible – you can then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Time – does it have to be on schedule? No … you can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Matrix helpful when prepping for negotiation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72d4c26f7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2" name="Google Shape;1912;g372d4c26f79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This is a more familiar quad maxis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Difficulty on one axis; value on another axis.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difficult is a feature v. how valuable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top right, really hard to achieve but very valuable = don’t trade off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not valuable; not difficult … can give it away; or be cute and fake em out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Things that are valuable and very difficult, hard to get; things not difficult but valuable, can get those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372d4c26f79_0_2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0" name="Google Shape;1920;g372d4c26f79_0_2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Inter"/>
                <a:ea typeface="Inter"/>
                <a:cs typeface="Inter"/>
                <a:sym typeface="Inter"/>
              </a:rPr>
              <a:t>Speaker Notes:</a:t>
            </a: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p>
            <a:pPr marL="0" lvl="0" indent="0" algn="l" rtl="0">
              <a:spcBef>
                <a:spcPts val="1200"/>
              </a:spcBef>
              <a:spcAft>
                <a:spcPts val="0"/>
              </a:spcAft>
              <a:buClr>
                <a:schemeClr val="dk1"/>
              </a:buClr>
              <a:buSzPts val="1100"/>
              <a:buFont typeface="Arial"/>
              <a:buNone/>
            </a:pPr>
            <a:r>
              <a:rPr lang="en">
                <a:solidFill>
                  <a:schemeClr val="dk1"/>
                </a:solidFill>
              </a:rPr>
              <a:t>Breakout rooms for … choose a matrix, assign a member to come back and tell us why you picked that matrix … and use it to do some tradeoffs you’re going to make on your capstone project.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matrix worked … what’s on your x axis v. y 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Come back … how was the dialogue? This is important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Let’s go from one Capstone group to another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When we wrap, hope you got a sense, if you haven’t yet, people take positions … positions get personalized … natural emotion, but not always the right emotion. Some folks will feel more strongly about other features,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700"/>
              </a:spcBef>
              <a:spcAft>
                <a:spcPts val="0"/>
              </a:spcAft>
              <a:buClr>
                <a:schemeClr val="dk1"/>
              </a:buClr>
              <a:buSzPts val="1100"/>
              <a:buFont typeface="Arial"/>
              <a:buNone/>
            </a:pPr>
            <a:endParaRPr sz="1200">
              <a:solidFill>
                <a:schemeClr val="dk1"/>
              </a:solidFill>
              <a:latin typeface="Inter"/>
              <a:ea typeface="Inter"/>
              <a:cs typeface="Inter"/>
              <a:sym typeface="Inter"/>
            </a:endParaRPr>
          </a:p>
        </p:txBody>
      </p:sp>
      <p:sp>
        <p:nvSpPr>
          <p:cNvPr id="1921" name="Google Shape;1921;g372d4c26f79_0_2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3" name="Google Shape;1933;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You’ll need these people.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really important that you have somebody who is there that can sign the contract to who can execute the deal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it's always a really important question to ask the other party, do you have somebody here today that can accept this deal and sign off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you don’t, you're not negotiating.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not, terminate the meeting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Both parties need signatory</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372d4c26f79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372d4c26f79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all about finding the pressure points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[read off the slides]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Asking questions … get good feedback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ALSO FEEL FREE TO TAKE A BREAK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372d4c26f7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6" name="Google Shape;1946;g372d4c26f7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[Review THE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Information symmetry – market research</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Strategic market research – will know more about a market/industey</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Tactical market research – specific product</a:t>
            </a:r>
            <a:endParaRPr>
              <a:solidFill>
                <a:schemeClr val="dk1"/>
              </a:solidFill>
            </a:endParaRPr>
          </a:p>
          <a:p>
            <a:pPr marL="228600" lvl="0" indent="-15875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 one – think about PPE during COVID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2" name="Google Shape;1952;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Pro Tip - pretend one of your least important issues is a big deal, and then concede it to get something you want.</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372dd22b8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8" name="Google Shape;1958;g372dd22b8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Art of Post-Evaluation Feedback in Digital Services Procurements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372dd22b8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372dd22b8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These objectives will help ground our discussion. We’re focused not just on compliance, but on building stronger, more effective relationships with the vendor community.</a:t>
            </a:r>
            <a:endParaRPr b="1"/>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736b5e132b_0_160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3736b5e132b_0_160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Before you put a solicitation “on the street,” the most effective thing you can do is surface and plan for common risks. That doesn’t mean avoiding risk entirely—it means naming it, understanding its impact, and building mitigations so the acquisition stays aligned with mission outcomes. Today we’ll walk through the top risk areas, exit planning, stakeholder realities, and choices between existing vs. new contracts.</a:t>
            </a:r>
            <a:endParaRPr/>
          </a:p>
        </p:txBody>
      </p:sp>
      <p:sp>
        <p:nvSpPr>
          <p:cNvPr id="839" name="Google Shape;839;g3736b5e132b_0_160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372dd22b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g372dd22b8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Think about the last time a debrief went poorly. Was it really about the award, or the way it was communicated?</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Reflection Prompt</a:t>
            </a:r>
            <a:endParaRPr b="1">
              <a:solidFill>
                <a:schemeClr val="dk1"/>
              </a:solidFill>
            </a:endParaRPr>
          </a:p>
          <a:p>
            <a:pPr marL="0" lvl="0" indent="0" algn="l" rtl="0">
              <a:lnSpc>
                <a:spcPct val="100000"/>
              </a:lnSpc>
              <a:spcBef>
                <a:spcPts val="0"/>
              </a:spcBef>
              <a:spcAft>
                <a:spcPts val="0"/>
              </a:spcAft>
              <a:buSzPts val="1100"/>
              <a:buNone/>
            </a:pPr>
            <a:r>
              <a:rPr lang="en" i="1">
                <a:solidFill>
                  <a:schemeClr val="dk1"/>
                </a:solidFill>
              </a:rPr>
              <a:t>Have you ever seen a protest that could’ve been avoided with better communication?</a:t>
            </a:r>
            <a:endParaRPr>
              <a:solidFill>
                <a:schemeClr val="dk1"/>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72dd22b89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g372dd22b89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Digital service vendors expect transparency and agility. When we treat feedback like a conversation, we create space for learning on both sides.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72dd22b8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g372dd22b89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Understand which rules apply. Outside of FAR Part 15, COs have flexibility — but transparency is still key.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372dd22b89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g372dd22b89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Stick to what’s allowed and avoid opening protest pathways. Use plain, respectful language tailored to the situation.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372dd22b8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g372dd22b8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Let’s address these concerns head-on. Most protests come from silence, not transparency.</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372dd22b8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3" name="Google Shape;2003;g372dd22b8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372dd22b89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1" name="Google Shape;2011;g372dd22b89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Vendors aren’t just looking for compliments — they want insight so they can do better next time.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372dd22b89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g372dd22b89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Help vendors see what went well and what to improve — without guessing or reading between the lines.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372dd22b89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4" name="Google Shape;2024;g372dd22b89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Modern proposals don’t always look like traditional ones. Make sure evaluations keep up with practice.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372dd22b89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g372dd22b89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This builds trust and gives us actionable insight to improve future RFPs and evaluations.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736b5e132b_0_16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736b5e132b_0_16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Too many acquisitions center on internal customers or requirements documents instead of the people who will actually use and benefit from the service. Treat the acquisition itself as a product: build with real user input, keep the product vision grounded in user outcomes, and give someone the mandate to own those outcomes.</a:t>
            </a:r>
            <a:endParaRPr/>
          </a:p>
        </p:txBody>
      </p:sp>
      <p:sp>
        <p:nvSpPr>
          <p:cNvPr id="847" name="Google Shape;847;g3736b5e132b_0_16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72dd22b89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g372dd22b892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Even if you only deliver verbal feedback, preparing a few slides helps clarify your message and reduce risk.</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372dd22b892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2" name="Google Shape;2042;g372dd22b892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If there’s one message to leave with: Feedback isn’t just an obligation — it’s a powerful strategy for better results.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372dd22b89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9" name="Google Shape;2049;g372dd22b89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r>
              <a:rPr lang="en" b="1">
                <a:solidFill>
                  <a:schemeClr val="dk1"/>
                </a:solidFill>
                <a:latin typeface="Open Sans"/>
                <a:ea typeface="Open Sans"/>
                <a:cs typeface="Open Sans"/>
                <a:sym typeface="Open Sans"/>
              </a:rPr>
              <a:t>Introduction (5-10 min)</a:t>
            </a:r>
            <a:r>
              <a:rPr lang="en">
                <a:solidFill>
                  <a:schemeClr val="dk1"/>
                </a:solidFill>
                <a:latin typeface="Open Sans"/>
                <a:ea typeface="Open Sans"/>
                <a:cs typeface="Open Sans"/>
                <a:sym typeface="Open Sans"/>
              </a:rPr>
              <a:t>: Present the scenario verbally or on a slide. Emphasize the </a:t>
            </a:r>
            <a:r>
              <a:rPr lang="en" i="1">
                <a:solidFill>
                  <a:schemeClr val="dk1"/>
                </a:solidFill>
                <a:latin typeface="Open Sans"/>
                <a:ea typeface="Open Sans"/>
                <a:cs typeface="Open Sans"/>
                <a:sym typeface="Open Sans"/>
              </a:rPr>
              <a:t>relational</a:t>
            </a:r>
            <a:r>
              <a:rPr lang="en">
                <a:solidFill>
                  <a:schemeClr val="dk1"/>
                </a:solidFill>
                <a:latin typeface="Open Sans"/>
                <a:ea typeface="Open Sans"/>
                <a:cs typeface="Open Sans"/>
                <a:sym typeface="Open Sans"/>
              </a:rPr>
              <a:t> role of debriefs — not just compliance. Ask:</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 </a:t>
            </a:r>
            <a:r>
              <a:rPr lang="en" i="1">
                <a:solidFill>
                  <a:schemeClr val="dk1"/>
                </a:solidFill>
                <a:latin typeface="Open Sans"/>
                <a:ea typeface="Open Sans"/>
                <a:cs typeface="Open Sans"/>
                <a:sym typeface="Open Sans"/>
              </a:rPr>
              <a:t>"Has anyone experienced a debrief like this?"</a:t>
            </a:r>
            <a:br>
              <a:rPr lang="en" i="1">
                <a:solidFill>
                  <a:schemeClr val="dk1"/>
                </a:solidFill>
                <a:latin typeface="Open Sans"/>
                <a:ea typeface="Open Sans"/>
                <a:cs typeface="Open Sans"/>
                <a:sym typeface="Open Sans"/>
              </a:rPr>
            </a:br>
            <a:endParaRPr i="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b="1">
                <a:solidFill>
                  <a:schemeClr val="dk1"/>
                </a:solidFill>
                <a:latin typeface="Open Sans"/>
                <a:ea typeface="Open Sans"/>
                <a:cs typeface="Open Sans"/>
                <a:sym typeface="Open Sans"/>
              </a:rPr>
              <a:t>Small Group (15 min)</a:t>
            </a:r>
            <a:r>
              <a:rPr lang="en">
                <a:solidFill>
                  <a:schemeClr val="dk1"/>
                </a:solidFill>
                <a:latin typeface="Open Sans"/>
                <a:ea typeface="Open Sans"/>
                <a:cs typeface="Open Sans"/>
                <a:sym typeface="Open Sans"/>
              </a:rPr>
              <a:t>: Break into 3–5 people per group. Use 1 slide with the 3 questions: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12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or ask to help the vendor walk away with value?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to turn it into a trust-building moment?</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How could you encourage them to bid again?</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b="1">
                <a:solidFill>
                  <a:schemeClr val="dk1"/>
                </a:solidFill>
                <a:latin typeface="Open Sans"/>
                <a:ea typeface="Open Sans"/>
                <a:cs typeface="Open Sans"/>
                <a:sym typeface="Open Sans"/>
              </a:rPr>
              <a:t>Share-Out (15 min)</a:t>
            </a:r>
            <a:r>
              <a:rPr lang="en">
                <a:solidFill>
                  <a:schemeClr val="dk1"/>
                </a:solidFill>
                <a:latin typeface="Open Sans"/>
                <a:ea typeface="Open Sans"/>
                <a:cs typeface="Open Sans"/>
                <a:sym typeface="Open Sans"/>
              </a:rPr>
              <a:t>: Call on 2–3 groups to share highlights. Summarize effective phrases or techniques that emerge.</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latin typeface="Nunito"/>
                <a:ea typeface="Nunito"/>
                <a:cs typeface="Nunito"/>
                <a:sym typeface="Nunito"/>
              </a:rPr>
              <a:t>ILT Facilitator Notes:</a:t>
            </a:r>
            <a:endParaRPr sz="1300" b="1">
              <a:solidFill>
                <a:schemeClr val="dk1"/>
              </a:solidFill>
              <a:latin typeface="Nunito"/>
              <a:ea typeface="Nunito"/>
              <a:cs typeface="Nunito"/>
              <a:sym typeface="Nunito"/>
            </a:endParaRPr>
          </a:p>
          <a:p>
            <a:pPr marL="457200" lvl="0" indent="-304800" algn="l" rtl="0">
              <a:lnSpc>
                <a:spcPct val="115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Emphasize the </a:t>
            </a:r>
            <a:r>
              <a:rPr lang="en" sz="1200" i="1">
                <a:solidFill>
                  <a:schemeClr val="dk1"/>
                </a:solidFill>
                <a:latin typeface="Nunito"/>
                <a:ea typeface="Nunito"/>
                <a:cs typeface="Nunito"/>
                <a:sym typeface="Nunito"/>
              </a:rPr>
              <a:t>tone</a:t>
            </a:r>
            <a:r>
              <a:rPr lang="en" sz="1200">
                <a:solidFill>
                  <a:schemeClr val="dk1"/>
                </a:solidFill>
                <a:latin typeface="Nunito"/>
                <a:ea typeface="Nunito"/>
                <a:cs typeface="Nunito"/>
                <a:sym typeface="Nunito"/>
              </a:rPr>
              <a:t> of debriefings: it’s not just compliance — it’s an opportunity to strengthen the acquisition ecosystem.</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Tie the discussion back to templates included in Module 3 Sprint 3 self paced learning (e.g., include a “Vendor Feedback” moment in their own draft debriefing agendas).</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If time allows, have learners write a short “Closing Statement” they would use in a real debriefing and get peer feedback.</a:t>
            </a:r>
            <a:endParaRPr>
              <a:solidFill>
                <a:schemeClr val="dk1"/>
              </a:solidFill>
              <a:latin typeface="Open Sans"/>
              <a:ea typeface="Open Sans"/>
              <a:cs typeface="Open Sans"/>
              <a:sym typeface="Open Sans"/>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72dd22b89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7" name="Google Shape;2057;g372dd22b892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 </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endParaRPr sz="1200">
              <a:solidFill>
                <a:schemeClr val="dk1"/>
              </a:solidFill>
              <a:latin typeface="Nunito"/>
              <a:ea typeface="Nunito"/>
              <a:cs typeface="Nunito"/>
              <a:sym typeface="Nunito"/>
            </a:endParaRPr>
          </a:p>
          <a:p>
            <a:pPr marL="0" lvl="0" indent="0" algn="l" rtl="0">
              <a:spcBef>
                <a:spcPts val="2400"/>
              </a:spcBef>
              <a:spcAft>
                <a:spcPts val="3200"/>
              </a:spcAft>
              <a:buNone/>
            </a:pPr>
            <a:endParaRPr sz="1200">
              <a:solidFill>
                <a:schemeClr val="dk1"/>
              </a:solidFill>
              <a:latin typeface="Nunito"/>
              <a:ea typeface="Nunito"/>
              <a:cs typeface="Nunito"/>
              <a:sym typeface="Nunito"/>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372d4c26f79_0_2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5" name="Google Shape;2065;g372d4c26f79_0_2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6" name="Google Shape;2066;g372d4c26f79_0_2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372d4c26f79_0_2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2" name="Google Shape;2072;g372d4c26f79_0_2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g372d4c26f79_0_2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736b5e132b_0_16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736b5e132b_0_16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 don’t need specs for everything upfront, but you do need clarity on what success looks like. A weak vision creates confusion in trade-offs, source selection, and evaluation. Use simple vision statements that guide modular decisions.</a:t>
            </a:r>
            <a:endParaRPr/>
          </a:p>
        </p:txBody>
      </p:sp>
      <p:sp>
        <p:nvSpPr>
          <p:cNvPr id="855" name="Google Shape;855;g3736b5e132b_0_16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736b5e132b_0_16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3736b5e132b_0_16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Exit strategy isn’t pessimism—it’s resilience. If a contract underperforms or requirements shift, you want clear levers for change without dragging the whole program down. Modular awards, short iterations, separation of licenses vs development, and written transition/exit plans give you that agility.</a:t>
            </a:r>
            <a:endParaRPr/>
          </a:p>
        </p:txBody>
      </p:sp>
      <p:sp>
        <p:nvSpPr>
          <p:cNvPr id="863" name="Google Shape;863;g3736b5e132b_0_16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736b5e132b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3736b5e132b_0_1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736b5e132b_0_16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736b5e132b_0_16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Here’s the core risk/mitigation matrix. Each of these shows up repeatedly in digital services. The common thread: surface the risk early and defend against it with structural choices, not just hope.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Ask participants: Which row reflects your biggest current vulnerability?</a:t>
            </a:r>
            <a:endParaRPr>
              <a:solidFill>
                <a:schemeClr val="dk1"/>
              </a:solidFill>
            </a:endParaRPr>
          </a:p>
        </p:txBody>
      </p:sp>
      <p:sp>
        <p:nvSpPr>
          <p:cNvPr id="871" name="Google Shape;871;g3736b5e132b_0_16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736b5e132b_0_16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3736b5e132b_0_16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often are less “checkbox” and more systemic: culture, security posture, and legacy technical debt. Effective acquisition strategy weaves these into the plan—not afterthoughts.</a:t>
            </a:r>
            <a:endParaRPr/>
          </a:p>
        </p:txBody>
      </p:sp>
      <p:sp>
        <p:nvSpPr>
          <p:cNvPr id="879" name="Google Shape;879;g3736b5e132b_0_16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736b5e132b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3736b5e132b_0_1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736b5e132b_0_16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3736b5e132b_0_16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We’ve touched on exit strategy—now unpack it. Each challenge has a proactive approach. For example, avoid big-bang scope by using modular increments; motivate contractors with aligned option periods; and ensure documentation isn’t a “end-of-project” dump but part of each iteration.</a:t>
            </a:r>
            <a:endParaRPr/>
          </a:p>
        </p:txBody>
      </p:sp>
      <p:sp>
        <p:nvSpPr>
          <p:cNvPr id="895" name="Google Shape;895;g3736b5e132b_0_16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736b5e132b_0_16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3736b5e132b_0_16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Contracts aren’t just about control—they’re leverage. Defaulting to openness (when appropriate) increases reuse, public value, and reduces future friction. Structure rights so the government can share, adapt, and transition without gatekeeping. Bonus: thoughtful warranties hold producers accountable.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What’s one example of a “closed” contract you’ve seen that could have benefited from a more open approach?</a:t>
            </a:r>
            <a:endParaRPr>
              <a:solidFill>
                <a:schemeClr val="dk1"/>
              </a:solidFill>
            </a:endParaRPr>
          </a:p>
        </p:txBody>
      </p:sp>
      <p:sp>
        <p:nvSpPr>
          <p:cNvPr id="903" name="Google Shape;903;g3736b5e132b_0_16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736b5e132b_0_16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g3736b5e132b_0_16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stakeholders may not speak “lean,” “agile,” or “modular” fluently. Build their confidence with small wins, phased adoption, and by meeting them in familiar territory before pushing change. This is influence, not coercion—critical for sustained progress.</a:t>
            </a:r>
            <a:endParaRPr/>
          </a:p>
        </p:txBody>
      </p:sp>
      <p:sp>
        <p:nvSpPr>
          <p:cNvPr id="911" name="Google Shape;911;g3736b5e132b_0_16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736b5e132b_0_16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g3736b5e132b_0_16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Not every need requires a brand-new contract. Look for existing agreements, but don’t assume they’re a perfect fit. Assess whether they can flex to agile, whether existing partners are willing, and what gaps need patching. Sometimes a small scoped change proves the approach and paves the way for bigger evolutions.</a:t>
            </a:r>
            <a:endParaRPr/>
          </a:p>
        </p:txBody>
      </p:sp>
      <p:sp>
        <p:nvSpPr>
          <p:cNvPr id="919" name="Google Shape;919;g3736b5e132b_0_16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736b5e132b_0_16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g3736b5e132b_0_16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New procurements let you bake in good design from the start. Think in terms of flexibility, reuse, and risk containment: right-size the acquisition, use modularity, consider open source, and define clear exit paths so failure doesn’t become catastrophic.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Quick check:</a:t>
            </a:r>
            <a:br>
              <a:rPr lang="en" b="1">
                <a:solidFill>
                  <a:schemeClr val="dk1"/>
                </a:solidFill>
              </a:rPr>
            </a:br>
            <a:r>
              <a:rPr lang="en">
                <a:solidFill>
                  <a:schemeClr val="dk1"/>
                </a:solidFill>
              </a:rPr>
              <a:t> Ask the group: Which of these did you skip in past new procurements and wish you’d included?</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27" name="Google Shape;927;g3736b5e132b_0_16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736b5e132b_0_16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3736b5e132b_0_16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Funding isn’t a static constraint—it’s a design variable. If full scope isn’t funded, plan for interim deliverables. The FFP-per-sprint model gives cost predictability while preserving adaptability; T&amp;M gives flexibility but needs tighter oversight.</a:t>
            </a:r>
            <a:endParaRPr/>
          </a:p>
        </p:txBody>
      </p:sp>
      <p:sp>
        <p:nvSpPr>
          <p:cNvPr id="935" name="Google Shape;935;g3736b5e132b_0_16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3736b5e132b_0_16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g3736b5e132b_0_16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competitive landscape expands when you intentionally seek nontraditional and small vendors. Balance helping them navigate government peculiarities with keeping solicitations close to commercial norms—comfort encourages participation. Also, tap other agencies’ research to avoid reinventing the wheel.</a:t>
            </a:r>
            <a:endParaRPr/>
          </a:p>
        </p:txBody>
      </p:sp>
      <p:sp>
        <p:nvSpPr>
          <p:cNvPr id="943" name="Google Shape;943;g3736b5e132b_0_16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736b5e132b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3736b5e132b_0_1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736b5e132b_0_17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3736b5e132b_0_17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 summarize: thoughtful risk anticipation, coupled with flexible architecture and stakeholder strategy, makes digital service acquisitions resilient and mission-aligned. Use this content as a checklist before you issue any solicitation.</a:t>
            </a:r>
            <a:endParaRPr/>
          </a:p>
        </p:txBody>
      </p:sp>
      <p:sp>
        <p:nvSpPr>
          <p:cNvPr id="951" name="Google Shape;951;g3736b5e132b_0_17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736b5e132b_0_1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3736b5e132b_0_17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736b5e132b_0_17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g3736b5e132b_0_17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unpack legal and compliance issues you’ll likely encounter when acquiring digital services. We’ll focus on understanding—not memorizing—so that you can ask better questions and spot red flags.</a:t>
            </a:r>
            <a:endParaRPr/>
          </a:p>
        </p:txBody>
      </p:sp>
      <p:sp>
        <p:nvSpPr>
          <p:cNvPr id="967" name="Google Shape;967;g3736b5e132b_0_17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736b5e132b_0_17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g3736b5e132b_0_17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You’re not expected to become a lawyer, but you should be fluent enough to collaborate with legal and program staff. This will help avoid costly mistakes later in the acquisition lifecycle.</a:t>
            </a:r>
            <a:endParaRPr/>
          </a:p>
        </p:txBody>
      </p:sp>
      <p:sp>
        <p:nvSpPr>
          <p:cNvPr id="974" name="Google Shape;974;g3736b5e132b_0_17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736b5e132b_0_17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3736b5e132b_0_17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Legal misunderstandings can derail digital projects. The goal here is prevention through awareness and asking the right questions early on.</a:t>
            </a:r>
            <a:endParaRPr/>
          </a:p>
        </p:txBody>
      </p:sp>
      <p:sp>
        <p:nvSpPr>
          <p:cNvPr id="982" name="Google Shape;982;g3736b5e132b_0_17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736b5e132b_0_17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3736b5e132b_0_17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default isn’t always full government ownership—so you need to know what rights your agency needs and negotiate accordingly.</a:t>
            </a:r>
            <a:endParaRPr/>
          </a:p>
        </p:txBody>
      </p:sp>
      <p:sp>
        <p:nvSpPr>
          <p:cNvPr id="990" name="Google Shape;990;g3736b5e132b_0_17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736b5e132b_0_17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3736b5e132b_0_17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b="1">
                <a:solidFill>
                  <a:schemeClr val="dk1"/>
                </a:solidFill>
              </a:rPr>
              <a:t>Speaker Notes:</a:t>
            </a:r>
            <a:r>
              <a:rPr lang="en">
                <a:solidFill>
                  <a:schemeClr val="dk1"/>
                </a:solidFill>
              </a:rPr>
              <a:t> The contractual arrangements we make for data rights fundamentally shape the entire lifecycle of a digital services acquisition. They affect everything from our ability to foster competition down the line, to legal liability, and lifecycle costs. If we don't get this right, we can find ourselves locked into a single vendor or unable to maintain our own systems.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is why FAR Subpart 27.4 is so critical. It provides the framework for balancing the government's need to acquire and use data with the contractor's legitimate proprietary interests. The FAR recognizes that protecting a contractor's IP is necessary to encourage them to bring their best and most innovative concepts to the government marketplace.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98" name="Google Shape;998;g3736b5e132b_0_17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736b5e132b_0_17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3736b5e132b_0_17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"FAR 27.402 explicitly outlines the government's legitimate needs for requiring data. As you can see, it's not just about owning everything. Our goals are tied to our mission. We need data to ensure we can get competition in the future, to fulfill our duties to publish research, to ensure the results of our activities are utilized, and of course, to meet statutory requirements and provide necessary logistics support. These are the core reasons we have to be diligent in our data rights negotiations."</a:t>
            </a:r>
            <a:endParaRPr/>
          </a:p>
        </p:txBody>
      </p:sp>
      <p:sp>
        <p:nvSpPr>
          <p:cNvPr id="1006" name="Google Shape;1006;g3736b5e132b_0_17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736b5e132b_0_17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3736b5e132b_0_17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Before we go further, it's essential to be on the same page with the terminology. FAR 27.401 gives us these key definitions. 'Data' is a broad term. It's any recorded information, whether it's technical data or computer software. It's important to note what it's not: it doesn't include routine contract admin information.</a:t>
            </a:r>
            <a:endParaRPr/>
          </a:p>
        </p:txBody>
      </p:sp>
      <p:sp>
        <p:nvSpPr>
          <p:cNvPr id="1014" name="Google Shape;1014;g3736b5e132b_0_17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736b5e132b_0_17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g3736b5e132b_0_17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Don’t assume. Check what’s in the contract, and make sure rights align with mission needs (like code reuse or auditability).</a:t>
            </a:r>
            <a:endParaRPr/>
          </a:p>
        </p:txBody>
      </p:sp>
      <p:sp>
        <p:nvSpPr>
          <p:cNvPr id="1022" name="Google Shape;1022;g3736b5e132b_0_17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736b5e132b_0_15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3736b5e132b_0_15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32" name="Google Shape;732;g3736b5e132b_0_15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736b5e132b_0_17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g3736b5e132b_0_17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a:t>
            </a:r>
            <a:endParaRPr b="1"/>
          </a:p>
          <a:p>
            <a:pPr marL="158750" lvl="0" indent="0" algn="l" rtl="0">
              <a:lnSpc>
                <a:spcPct val="100000"/>
              </a:lnSpc>
              <a:spcBef>
                <a:spcPts val="0"/>
              </a:spcBef>
              <a:spcAft>
                <a:spcPts val="0"/>
              </a:spcAft>
              <a:buSzPts val="1100"/>
              <a:buNone/>
            </a:pPr>
            <a:r>
              <a:rPr lang="en"/>
              <a:t>This is the core principle that ties funding to data rights. It’s a simple concept, but the details can be complex.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government fully funds the development, we generally receive Unlimited Rights to the data. We can use, modify, and share it as we see fit.</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development is entirely at the contractor's private expense, we receive Limited or Restricted Rights. This means we can use it for internal purposes but can't disclose it to a competitor.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In the common scenario of mixed funding, we get Government-Purpose Rights. This allows for internal use and specific external uses, but only for government purposes.</a:t>
            </a:r>
            <a:endParaRPr/>
          </a:p>
        </p:txBody>
      </p:sp>
      <p:sp>
        <p:nvSpPr>
          <p:cNvPr id="1030" name="Google Shape;1030;g3736b5e132b_0_17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736b5e132b_0_17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g3736b5e132b_0_17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The purpose of FAR 27.4 is not to give the government absolute ownership of everything. It's about a balanced approach. We want to acquire sufficient rights to meet our mission needs—nothing more, nothing less. This approach also creates incentives for our contractors. By allowing them to retain IP ownership, they can pursue commercial applications of the work they do for us, which in turn encourages them to innovate and bring better solutions to the government.</a:t>
            </a:r>
            <a:endParaRPr/>
          </a:p>
        </p:txBody>
      </p:sp>
      <p:sp>
        <p:nvSpPr>
          <p:cNvPr id="1038" name="Google Shape;1038;g3736b5e132b_0_17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736b5e132b_0_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3736b5e132b_0_1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3736b5e132b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3736b5e132b_0_1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Answer: False – depends on contract terms.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736b5e132b_0_18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736b5e132b_0_18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When you’re buying custom software, the government has more leverage to negotiate IP terms. The goal is long-term sustainability and reuse.</a:t>
            </a:r>
            <a:endParaRPr/>
          </a:p>
        </p:txBody>
      </p:sp>
      <p:sp>
        <p:nvSpPr>
          <p:cNvPr id="1063" name="Google Shape;1063;g3736b5e132b_0_18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736b5e132b_0_18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736b5e132b_0_18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Open source ≠ free of cost or risk. Always review licenses, especially if using OSS in mission-critical systems.</a:t>
            </a:r>
            <a:endParaRPr/>
          </a:p>
        </p:txBody>
      </p:sp>
      <p:sp>
        <p:nvSpPr>
          <p:cNvPr id="1071" name="Google Shape;1071;g3736b5e132b_0_18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736b5e132b_0_18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g3736b5e132b_0_18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Licensing can be deceptively complex—especially when it impacts future flexibility or operations. Work with legal and CORs to ensure clarity.</a:t>
            </a:r>
            <a:endParaRPr/>
          </a:p>
        </p:txBody>
      </p:sp>
      <p:sp>
        <p:nvSpPr>
          <p:cNvPr id="1079" name="Google Shape;1079;g3736b5e132b_0_18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736b5e132b_0_18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g3736b5e132b_0_18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Cloud changes everything—especially around data access and transfer. A well-written contract protects your agency’s long-term access and compliance.</a:t>
            </a:r>
            <a:endParaRPr/>
          </a:p>
        </p:txBody>
      </p:sp>
      <p:sp>
        <p:nvSpPr>
          <p:cNvPr id="1087" name="Google Shape;1087;g3736b5e132b_0_18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736b5e132b_0_18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3736b5e132b_0_18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Digital systems introduce unique risks. You’ll need to balance vendor requests with agency protection—especially for critical systems or sensitive data.</a:t>
            </a:r>
            <a:endParaRPr/>
          </a:p>
        </p:txBody>
      </p:sp>
      <p:sp>
        <p:nvSpPr>
          <p:cNvPr id="1095" name="Google Shape;1095;g3736b5e132b_0_18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3736b5e132b_0_18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g3736b5e132b_0_18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something feels off or unfamiliar, loop in your agency counsel. Early consultation can prevent long delays and rework later.</a:t>
            </a:r>
            <a:endParaRPr/>
          </a:p>
        </p:txBody>
      </p:sp>
      <p:sp>
        <p:nvSpPr>
          <p:cNvPr id="1103" name="Google Shape;1103;g3736b5e132b_0_18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736b5e132b_0_15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3736b5e132b_0_15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739" name="Google Shape;739;g3736b5e132b_0_15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736b5e132b_0_18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3736b5e132b_0_18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best contracting officers are strategic collaborators. Your awareness of these issues helps you steer projects toward mission success, not legal landmines.</a:t>
            </a:r>
            <a:endParaRPr/>
          </a:p>
        </p:txBody>
      </p:sp>
      <p:sp>
        <p:nvSpPr>
          <p:cNvPr id="1111" name="Google Shape;1111;g3736b5e132b_0_18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736b5e132b_0_18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8" name="Google Shape;1118;g3736b5e132b_0_18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Use breakout rooms or whole-group discussion. 20 minutes total (10 &amp;10)</a:t>
            </a:r>
            <a:endParaRPr/>
          </a:p>
          <a:p>
            <a:pPr marL="0" lvl="0" indent="0" algn="l" rtl="0">
              <a:lnSpc>
                <a:spcPct val="115000"/>
              </a:lnSpc>
              <a:spcBef>
                <a:spcPts val="1200"/>
              </a:spcBef>
              <a:spcAft>
                <a:spcPts val="0"/>
              </a:spcAft>
              <a:buClr>
                <a:schemeClr val="dk1"/>
              </a:buClr>
              <a:buSzPts val="1100"/>
              <a:buFont typeface="Arial"/>
              <a:buNone/>
            </a:pPr>
            <a:r>
              <a:rPr lang="en"/>
              <a:t>Have learners identify:</a:t>
            </a:r>
            <a:endParaRPr/>
          </a:p>
          <a:p>
            <a:pPr marL="457200" lvl="0" indent="-298450" algn="l" rtl="0">
              <a:lnSpc>
                <a:spcPct val="115000"/>
              </a:lnSpc>
              <a:spcBef>
                <a:spcPts val="1200"/>
              </a:spcBef>
              <a:spcAft>
                <a:spcPts val="0"/>
              </a:spcAft>
              <a:buClr>
                <a:schemeClr val="dk1"/>
              </a:buClr>
              <a:buSzPts val="1100"/>
              <a:buChar char="●"/>
            </a:pPr>
            <a:r>
              <a:rPr lang="en"/>
              <a:t>Legal risks</a:t>
            </a:r>
            <a:endParaRPr/>
          </a:p>
          <a:p>
            <a:pPr marL="457200" lvl="0" indent="-298450" algn="l" rtl="0">
              <a:lnSpc>
                <a:spcPct val="115000"/>
              </a:lnSpc>
              <a:spcBef>
                <a:spcPts val="1200"/>
              </a:spcBef>
              <a:spcAft>
                <a:spcPts val="0"/>
              </a:spcAft>
              <a:buClr>
                <a:schemeClr val="dk1"/>
              </a:buClr>
              <a:buSzPts val="1100"/>
              <a:buChar char="●"/>
            </a:pPr>
            <a:r>
              <a:rPr lang="en"/>
              <a:t>Data access concerns</a:t>
            </a:r>
            <a:endParaRPr/>
          </a:p>
          <a:p>
            <a:pPr marL="457200" lvl="0" indent="-298450" algn="l" rtl="0">
              <a:lnSpc>
                <a:spcPct val="115000"/>
              </a:lnSpc>
              <a:spcBef>
                <a:spcPts val="1200"/>
              </a:spcBef>
              <a:spcAft>
                <a:spcPts val="0"/>
              </a:spcAft>
              <a:buClr>
                <a:schemeClr val="dk1"/>
              </a:buClr>
              <a:buSzPts val="1100"/>
              <a:buChar char="●"/>
            </a:pPr>
            <a:r>
              <a:rPr lang="en"/>
              <a:t>Licensing red flags</a:t>
            </a:r>
            <a:endParaRPr/>
          </a:p>
          <a:p>
            <a:pPr marL="457200" lvl="0" indent="-298450" algn="l" rtl="0">
              <a:lnSpc>
                <a:spcPct val="115000"/>
              </a:lnSpc>
              <a:spcBef>
                <a:spcPts val="1200"/>
              </a:spcBef>
              <a:spcAft>
                <a:spcPts val="0"/>
              </a:spcAft>
              <a:buClr>
                <a:schemeClr val="dk1"/>
              </a:buClr>
              <a:buSzPts val="1100"/>
              <a:buChar char="●"/>
            </a:pPr>
            <a:r>
              <a:rPr lang="en"/>
              <a:t>Questions for legal or CORs</a:t>
            </a:r>
            <a:endParaRPr/>
          </a:p>
          <a:p>
            <a:pPr marL="0" lvl="0" indent="0" algn="l" rtl="0">
              <a:lnSpc>
                <a:spcPct val="115000"/>
              </a:lnSpc>
              <a:spcBef>
                <a:spcPts val="1200"/>
              </a:spcBef>
              <a:spcAft>
                <a:spcPts val="0"/>
              </a:spcAft>
              <a:buNone/>
            </a:pPr>
            <a:r>
              <a:rPr lang="en"/>
              <a:t>Facilitator: Themes to look for: </a:t>
            </a:r>
            <a:endParaRPr/>
          </a:p>
          <a:p>
            <a:pPr marL="457200" lvl="0" indent="-298450" algn="l" rtl="0">
              <a:lnSpc>
                <a:spcPct val="115000"/>
              </a:lnSpc>
              <a:spcBef>
                <a:spcPts val="1400"/>
              </a:spcBef>
              <a:spcAft>
                <a:spcPts val="0"/>
              </a:spcAft>
              <a:buSzPts val="1100"/>
              <a:buAutoNum type="arabicPeriod"/>
            </a:pPr>
            <a:r>
              <a:rPr lang="en" b="1">
                <a:solidFill>
                  <a:schemeClr val="dk1"/>
                </a:solidFill>
              </a:rPr>
              <a:t>Government Access &amp; Ownership of Data</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owns the data, and how can the government access and use it?</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Licensing &amp; Intellectual Property (IP) Risks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Are the licensing terms overly restrictive or ambiguous?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Proprietary Encryption or Technology Lock-In</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the vendor using technology that prevents interoperability or creates dependency?</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Data Security &amp; Compliance Obligations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Does the vendor’s approach meet federal data security standards?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Legal &amp; Contractual Clarity</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legal involved early enough? Are terms clearly defined?</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Roles &amp; Stakeholders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else should be involved in risk mitigation?</a:t>
            </a:r>
            <a:endParaRPr>
              <a:solidFill>
                <a:schemeClr val="dk1"/>
              </a:solidFill>
            </a:endParaRPr>
          </a:p>
          <a:p>
            <a:pPr marL="0" lvl="0" indent="0" algn="l" rtl="0">
              <a:lnSpc>
                <a:spcPct val="115000"/>
              </a:lnSpc>
              <a:spcBef>
                <a:spcPts val="1200"/>
              </a:spcBef>
              <a:spcAft>
                <a:spcPts val="0"/>
              </a:spcAft>
              <a:buNone/>
            </a:pPr>
            <a:r>
              <a:rPr lang="en"/>
              <a:t>Bonus: Stretch Thinking</a:t>
            </a:r>
            <a:endParaRPr/>
          </a:p>
          <a:p>
            <a:pPr marL="0" lvl="0" indent="0" algn="l" rtl="0">
              <a:lnSpc>
                <a:spcPct val="115000"/>
              </a:lnSpc>
              <a:spcBef>
                <a:spcPts val="1200"/>
              </a:spcBef>
              <a:spcAft>
                <a:spcPts val="0"/>
              </a:spcAft>
              <a:buNone/>
            </a:pPr>
            <a:r>
              <a:rPr lang="en"/>
              <a:t>Facilitator can also encourage learners to go beyond compliance and think strategically:</a:t>
            </a:r>
            <a:endParaRPr/>
          </a:p>
          <a:p>
            <a:pPr marL="457200" lvl="0" indent="-298450" algn="l" rtl="0">
              <a:lnSpc>
                <a:spcPct val="115000"/>
              </a:lnSpc>
              <a:spcBef>
                <a:spcPts val="1200"/>
              </a:spcBef>
              <a:spcAft>
                <a:spcPts val="0"/>
              </a:spcAft>
              <a:buSzPts val="1100"/>
              <a:buChar char="●"/>
            </a:pPr>
            <a:r>
              <a:rPr lang="en"/>
              <a:t>How can we future-proof this acquisition?</a:t>
            </a:r>
            <a:endParaRPr/>
          </a:p>
          <a:p>
            <a:pPr marL="457200" lvl="0" indent="-298450" algn="l" rtl="0">
              <a:lnSpc>
                <a:spcPct val="115000"/>
              </a:lnSpc>
              <a:spcBef>
                <a:spcPts val="1200"/>
              </a:spcBef>
              <a:spcAft>
                <a:spcPts val="0"/>
              </a:spcAft>
              <a:buSzPts val="1100"/>
              <a:buChar char="●"/>
            </a:pPr>
            <a:r>
              <a:rPr lang="en"/>
              <a:t>Should we include data portability or exit strategy clauses?</a:t>
            </a:r>
            <a:endParaRPr/>
          </a:p>
          <a:p>
            <a:pPr marL="457200" lvl="0" indent="-298450" algn="l" rtl="0">
              <a:lnSpc>
                <a:spcPct val="115000"/>
              </a:lnSpc>
              <a:spcBef>
                <a:spcPts val="1200"/>
              </a:spcBef>
              <a:spcAft>
                <a:spcPts val="0"/>
              </a:spcAft>
              <a:buSzPts val="1100"/>
              <a:buChar char="●"/>
            </a:pPr>
            <a:r>
              <a:rPr lang="en"/>
              <a:t>Can we negotiate rights to use the platform IP in other government contexts?</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158750" lvl="0" indent="0" algn="l" rtl="0">
              <a:lnSpc>
                <a:spcPct val="100000"/>
              </a:lnSpc>
              <a:spcBef>
                <a:spcPts val="1200"/>
              </a:spcBef>
              <a:spcAft>
                <a:spcPts val="0"/>
              </a:spcAft>
              <a:buSzPts val="1100"/>
              <a:buNone/>
            </a:pPr>
            <a:endParaRPr/>
          </a:p>
        </p:txBody>
      </p:sp>
      <p:sp>
        <p:nvSpPr>
          <p:cNvPr id="1119" name="Google Shape;1119;g3736b5e132b_0_18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3736b5e132b_0_18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g3736b5e132b_0_18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explore what it means to manage not just a single vendor, but a full delivery ecosystem—one that promotes flexibility, fairness, and performance in modern digital services.</a:t>
            </a:r>
            <a:endParaRPr b="1">
              <a:solidFill>
                <a:schemeClr val="dk1"/>
              </a:solidFill>
            </a:endParaRPr>
          </a:p>
        </p:txBody>
      </p:sp>
      <p:sp>
        <p:nvSpPr>
          <p:cNvPr id="1128" name="Google Shape;1128;g3736b5e132b_0_18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3736b5e132b_0_186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g3736b5e132b_0_186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learning objectives focus on practical knowledge. We’re not just discussing compliance—we’re building strategic capacity to manage complexity and enable better digital outcomes.</a:t>
            </a:r>
            <a:endParaRPr/>
          </a:p>
        </p:txBody>
      </p:sp>
      <p:sp>
        <p:nvSpPr>
          <p:cNvPr id="1135" name="Google Shape;1135;g3736b5e132b_0_186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736b5e132b_0_18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736b5e132b_0_18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Multi-vendor contracts are becoming essential for complex, iterative work. But they introduce new challenges around vendor coordination, fairness, and performance oversight.</a:t>
            </a:r>
            <a:endParaRPr/>
          </a:p>
        </p:txBody>
      </p:sp>
      <p:sp>
        <p:nvSpPr>
          <p:cNvPr id="1143" name="Google Shape;1143;g3736b5e132b_0_18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736b5e132b_0_18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736b5e132b_0_18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approach supports scaled agile frameworks where multiple vendors deliver components that contribute to a shared product vision. It's powerful but demands coordination.</a:t>
            </a:r>
            <a:endParaRPr/>
          </a:p>
        </p:txBody>
      </p:sp>
      <p:sp>
        <p:nvSpPr>
          <p:cNvPr id="1151" name="Google Shape;1151;g3736b5e132b_0_18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736b5e132b_0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3736b5e132b_0_1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10 minutes for whole group discussion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736b5e132b_0_18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3736b5e132b_0_18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Managing multiple vendors requires synchronized planning, backlog refinement, and regular touchpoints—just like managing multiple Agile teams.</a:t>
            </a:r>
            <a:endParaRPr/>
          </a:p>
        </p:txBody>
      </p:sp>
      <p:sp>
        <p:nvSpPr>
          <p:cNvPr id="1167" name="Google Shape;1167;g3736b5e132b_0_18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36b5e132b_0_19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g3736b5e132b_0_19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Vendor marketplaces require stewardship, not just oversight. Without clear signals of fairness and feedback, vendors disengage—and you lose innovation.</a:t>
            </a:r>
            <a:endParaRPr/>
          </a:p>
        </p:txBody>
      </p:sp>
      <p:sp>
        <p:nvSpPr>
          <p:cNvPr id="1175" name="Google Shape;1175;g3736b5e132b_0_19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736b5e132b_0_19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g3736b5e132b_0_19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Agencies that treat vendors as adversaries often get defensive, rigid behavior in return. A culture of partnership improves delivery outcomes.</a:t>
            </a:r>
            <a:endParaRPr/>
          </a:p>
        </p:txBody>
      </p:sp>
      <p:sp>
        <p:nvSpPr>
          <p:cNvPr id="1184" name="Google Shape;1184;g3736b5e132b_0_19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736b5e132b_0_15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3736b5e132b_0_15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An acquisition strategy isn’t just documentation—it’s a way to clarify intent and set shared direction across stakeholders. It helps prevent prescriptive solutions and encourages adaptive planning.</a:t>
            </a:r>
            <a:endParaRPr/>
          </a:p>
          <a:p>
            <a:pPr marL="158750" lvl="0" indent="0" algn="l" rtl="0">
              <a:lnSpc>
                <a:spcPct val="100000"/>
              </a:lnSpc>
              <a:spcBef>
                <a:spcPts val="0"/>
              </a:spcBef>
              <a:spcAft>
                <a:spcPts val="0"/>
              </a:spcAft>
              <a:buSzPts val="1100"/>
              <a:buNone/>
            </a:pPr>
            <a:br>
              <a:rPr lang="en"/>
            </a:br>
            <a:endParaRPr/>
          </a:p>
        </p:txBody>
      </p:sp>
      <p:sp>
        <p:nvSpPr>
          <p:cNvPr id="749" name="Google Shape;749;g3736b5e132b_0_15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736b5e132b_0_19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g3736b5e132b_0_19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your process unintentionally favors large incumbents, you lose out on newer, more modern players. Leveling the playing field improves vendor diversity and results.</a:t>
            </a:r>
            <a:endParaRPr/>
          </a:p>
        </p:txBody>
      </p:sp>
      <p:sp>
        <p:nvSpPr>
          <p:cNvPr id="1192" name="Google Shape;1192;g3736b5e132b_0_19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3736b5e132b_0_19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3736b5e132b_0_19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Process and structure support trust. This is especially important in environments where multiple vendors deliver modular components.</a:t>
            </a:r>
            <a:endParaRPr/>
          </a:p>
        </p:txBody>
      </p:sp>
      <p:sp>
        <p:nvSpPr>
          <p:cNvPr id="1200" name="Google Shape;1200;g3736b5e132b_0_19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3736b5e132b_0_19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3736b5e132b_0_19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collaboration is key to success, it should be evaluated. VCI is a useful way to recognize—or correct—behavior across vendor teams.</a:t>
            </a:r>
            <a:endParaRPr/>
          </a:p>
        </p:txBody>
      </p:sp>
      <p:sp>
        <p:nvSpPr>
          <p:cNvPr id="1208" name="Google Shape;1208;g3736b5e132b_0_19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3736b5e132b_0_19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3736b5e132b_0_19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Successful multi-vendor environments are designed—not left to chance. It takes work, but the payoff is a more resilient, adaptive delivery ecosystem.</a:t>
            </a:r>
            <a:endParaRPr/>
          </a:p>
        </p:txBody>
      </p:sp>
      <p:sp>
        <p:nvSpPr>
          <p:cNvPr id="1218" name="Google Shape;1218;g3736b5e132b_0_19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736b5e132b_0_19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g3736b5e132b_0_19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Whole group discussion - 10 minutes</a:t>
            </a:r>
            <a:endParaRPr/>
          </a:p>
        </p:txBody>
      </p:sp>
      <p:sp>
        <p:nvSpPr>
          <p:cNvPr id="1226" name="Google Shape;1226;g3736b5e132b_0_19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736b5e132b_0_19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g3736b5e132b_0_19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Instructions:</a:t>
            </a:r>
            <a:br>
              <a:rPr lang="en" b="1">
                <a:solidFill>
                  <a:schemeClr val="dk1"/>
                </a:solidFill>
              </a:rPr>
            </a:br>
            <a:r>
              <a:rPr lang="en">
                <a:solidFill>
                  <a:schemeClr val="dk1"/>
                </a:solidFill>
              </a:rPr>
              <a:t> Small group discussion (10–15 min), then report out. (10-15 min)</a:t>
            </a: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 This scenario helps learners apply the fairness and equity concepts. What structural changes could lead to more competition?</a:t>
            </a: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Expected Participant Responses</a:t>
            </a:r>
            <a:endParaRPr sz="1300"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1. Overly Complex Task Order Requirements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RFP was too long/technical/dense."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instructions were unclear or burdensome."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Complex formats, unclear instructions, or outdated templates can intimidate or exhaust smaller vendors. Look for awareness of readability and formatting issues.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2. Misalignment with Vendor Capabilities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scope didn't match vendor strengths."</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required past performance in a narrow niche."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Requirements may unintentionally favor incumbents. Encourage thinking about how to structure work to attract a wider range of qualified vendors.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3. Unrealistic Timelines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response window was too short."</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dropped the task order around a holiday or at fiscal year-end."</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Compressed timelines can exclude smaller vendors without dedicated proposal teams.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4. Lack of Market Awareness or Engagement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didn’t host a Q&amp;A session or industry day."</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was no prior market research or vendor engagement."</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Agencies must actively signal upcoming opportunities and cultivate interest. Forecasting helps vendors plan and prepare.</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5. Overly Restrictive or Biased Evaluation Criteria</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criteria required very specific past government experience."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were hidden preferences for an incumbent solution."</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Encourage participants to reframe evaluation criteria around capability and potential, not just history.</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6. Lack of Transparency or Trust in the Process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"Some vendors felt the same vendors always win."</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never share debriefs or redacted winning proposals."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Transparency builds trust. Silence or opacity discourages future participation.</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Facilitator Tips for Probing Further</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“How might a small or non-traditional vendor interpret this solicitation?”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“If only 2 out of 8 vendors bid, what might that signal about equity?”</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Prompt teams to think: “How would </a:t>
            </a:r>
            <a:r>
              <a:rPr lang="en" i="1">
                <a:solidFill>
                  <a:schemeClr val="dk1"/>
                </a:solidFill>
              </a:rPr>
              <a:t>you</a:t>
            </a:r>
            <a:r>
              <a:rPr lang="en">
                <a:solidFill>
                  <a:schemeClr val="dk1"/>
                </a:solidFill>
              </a:rPr>
              <a:t> adjust your next task order to fix this?”</a:t>
            </a:r>
            <a:br>
              <a:rPr lang="en">
                <a:solidFill>
                  <a:schemeClr val="dk1"/>
                </a:solidFill>
              </a:rPr>
            </a:b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235" name="Google Shape;1235;g3736b5e132b_0_19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736b5e132b_0_19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736b5e132b_0_19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p>
        </p:txBody>
      </p:sp>
      <p:sp>
        <p:nvSpPr>
          <p:cNvPr id="1244" name="Google Shape;1244;g3736b5e132b_0_19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736b5e132b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g3736b5e132b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736b5e132b_0_197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g3736b5e132b_0_197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59" name="Google Shape;1259;g3736b5e132b_0_197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736b5e132b_0_19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3736b5e132b_0_19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266" name="Google Shape;1266;g3736b5e132b_0_19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736b5e132b_0_153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3736b5e132b_0_153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Every acquisition strategy should answer the big-picture questions. This sets the tone for everything that follows—from vendor engagement to contract structure.</a:t>
            </a:r>
            <a:endParaRPr/>
          </a:p>
        </p:txBody>
      </p:sp>
      <p:sp>
        <p:nvSpPr>
          <p:cNvPr id="757" name="Google Shape;757;g3736b5e132b_0_153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736b5e132b_0_19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736b5e132b_0_19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In today’s complex and fast-paced procurement environment, traditional approaches—relying on rigid requirements and long timelines—can’t keep up. This unit focuses on helping you lead digital acquisitions using strategies that are agile, mission-oriented, and grounded in practical tools. The goal is to build skills that blend foundational contracting knowledge with modern execution tools.</a:t>
            </a:r>
            <a:endParaRPr>
              <a:solidFill>
                <a:schemeClr val="dk1"/>
              </a:solidFill>
            </a:endParaRPr>
          </a:p>
          <a:p>
            <a:pPr marL="0" lvl="0" indent="0" algn="l" rtl="0">
              <a:lnSpc>
                <a:spcPct val="100000"/>
              </a:lnSpc>
              <a:spcBef>
                <a:spcPts val="1200"/>
              </a:spcBef>
              <a:spcAft>
                <a:spcPts val="0"/>
              </a:spcAft>
              <a:buSzPts val="1100"/>
              <a:buNone/>
            </a:pPr>
            <a:endParaRPr b="1"/>
          </a:p>
        </p:txBody>
      </p:sp>
      <p:sp>
        <p:nvSpPr>
          <p:cNvPr id="1276" name="Google Shape;1276;g3736b5e132b_0_19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736b5e132b_0_19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736b5e132b_0_19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 </a:t>
            </a:r>
            <a:r>
              <a:rPr lang="en" sz="1100" b="0" i="0" u="none" strike="noStrike" cap="none">
                <a:solidFill>
                  <a:srgbClr val="000000"/>
                </a:solidFill>
                <a:latin typeface="Arial"/>
                <a:ea typeface="Arial"/>
                <a:cs typeface="Arial"/>
                <a:sym typeface="Arial"/>
              </a:rPr>
              <a:t>We’ll explore what a SOO is, when to use it, how to prepare, and best practices for drafting one that enables vendor-driven innovation and better outcomes.</a:t>
            </a:r>
            <a:endParaRPr b="0"/>
          </a:p>
          <a:p>
            <a:pPr marL="158750" lvl="0" indent="0" algn="l" rtl="0">
              <a:lnSpc>
                <a:spcPct val="100000"/>
              </a:lnSpc>
              <a:spcBef>
                <a:spcPts val="0"/>
              </a:spcBef>
              <a:spcAft>
                <a:spcPts val="0"/>
              </a:spcAft>
              <a:buSzPts val="1100"/>
              <a:buNone/>
            </a:pPr>
            <a:br>
              <a:rPr lang="en"/>
            </a:br>
            <a:endParaRPr/>
          </a:p>
        </p:txBody>
      </p:sp>
      <p:sp>
        <p:nvSpPr>
          <p:cNvPr id="1284" name="Google Shape;1284;g3736b5e132b_0_19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736b5e132b_0_20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g3736b5e132b_0_20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 SOO outlines what the government wants to achieve, not how to achieve it. This encourages vendors to propose innovative and flexible solutions tailored to those objectives, unlike the prescriptive nature of a traditional Statement of Work.</a:t>
            </a:r>
            <a:endParaRPr/>
          </a:p>
        </p:txBody>
      </p:sp>
      <p:sp>
        <p:nvSpPr>
          <p:cNvPr id="1292" name="Google Shape;1292;g3736b5e132b_0_20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736b5e132b_0_20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9" name="Google Shape;1299;g3736b5e132b_0_20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ideal when you're looking for creativity, especially for services or digital solutions that evolve over time. They’re perfect for iterative work, like agile development or continuous improvement contracts.</a:t>
            </a:r>
            <a:endParaRPr b="0"/>
          </a:p>
          <a:p>
            <a:pPr marL="158750" lvl="0" indent="0" algn="l" rtl="0">
              <a:lnSpc>
                <a:spcPct val="100000"/>
              </a:lnSpc>
              <a:spcBef>
                <a:spcPts val="0"/>
              </a:spcBef>
              <a:spcAft>
                <a:spcPts val="0"/>
              </a:spcAft>
              <a:buSzPts val="1100"/>
              <a:buNone/>
            </a:pPr>
            <a:br>
              <a:rPr lang="en"/>
            </a:br>
            <a:endParaRPr/>
          </a:p>
        </p:txBody>
      </p:sp>
      <p:sp>
        <p:nvSpPr>
          <p:cNvPr id="1300" name="Google Shape;1300;g3736b5e132b_0_20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3736b5e132b_0_20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3736b5e132b_0_20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Preparation is essential. Involve key stakeholders early to align on the mission, define what success looks like, and ensure compliance with all necessary guidance.</a:t>
            </a:r>
            <a:br>
              <a:rPr lang="en"/>
            </a:br>
            <a:endParaRPr/>
          </a:p>
        </p:txBody>
      </p:sp>
      <p:sp>
        <p:nvSpPr>
          <p:cNvPr id="1308" name="Google Shape;1308;g3736b5e132b_0_20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3736b5e132b_0_20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3736b5e132b_0_20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Use the BANT framework to check your acquisition readiness. A well-developed SOO begins with clarity around these four critical elements.</a:t>
            </a:r>
            <a:br>
              <a:rPr lang="en"/>
            </a:br>
            <a:endParaRPr/>
          </a:p>
        </p:txBody>
      </p:sp>
      <p:sp>
        <p:nvSpPr>
          <p:cNvPr id="1316" name="Google Shape;1316;g3736b5e132b_0_20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736b5e132b_0_20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3736b5e132b_0_20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Make sure your SOO complies with all applicable policies. FAR Part 37, for instance, supports performance-based acquisition, which is the foundation of the SOO format.</a:t>
            </a:r>
            <a:br>
              <a:rPr lang="en"/>
            </a:br>
            <a:endParaRPr/>
          </a:p>
        </p:txBody>
      </p:sp>
      <p:sp>
        <p:nvSpPr>
          <p:cNvPr id="1324" name="Google Shape;1324;g3736b5e132b_0_20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736b5e132b_0_20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736b5e132b_0_20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b="1"/>
              <a:t>Speaker Notes: </a:t>
            </a:r>
            <a:r>
              <a:rPr lang="en"/>
              <a:t>In the next slides, we’ll go over the key elements of a SOO.</a:t>
            </a:r>
            <a:br>
              <a:rPr lang="en"/>
            </a:br>
            <a:endParaRPr/>
          </a:p>
        </p:txBody>
      </p:sp>
      <p:sp>
        <p:nvSpPr>
          <p:cNvPr id="1332" name="Google Shape;1332;g3736b5e132b_0_20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736b5e132b_0_20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g3736b5e132b_0_20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0" name="Google Shape;1340;g3736b5e132b_0_20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3736b5e132b_0_20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3736b5e132b_0_20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8" name="Google Shape;1348;g3736b5e132b_0_20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736b5e132b_0_154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3736b5e132b_0_154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Strategy and plan aren’t interchangeable. The strategy is your living vision; the plan is the formal documentation required later. One feeds the other.</a:t>
            </a:r>
            <a:endParaRPr/>
          </a:p>
        </p:txBody>
      </p:sp>
      <p:sp>
        <p:nvSpPr>
          <p:cNvPr id="765" name="Google Shape;765;g3736b5e132b_0_154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736b5e132b_0_20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g3736b5e132b_0_20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56" name="Google Shape;1356;g3736b5e132b_0_20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736b5e132b_0_20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3736b5e132b_0_20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64" name="Google Shape;1364;g3736b5e132b_0_20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736b5e132b_0_20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g3736b5e132b_0_20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74" name="Google Shape;1374;g3736b5e132b_0_20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3736b5e132b_0_208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g3736b5e132b_0_208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84" name="Google Shape;1384;g3736b5e132b_0_208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736b5e132b_0_20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g3736b5e132b_0_20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Aim for clarity and brevity. Focus on measurable results and leave room for vendors to propose the best method. Coordinate early with your contracting team to ensure alignment.</a:t>
            </a:r>
            <a:endParaRPr b="0"/>
          </a:p>
          <a:p>
            <a:pPr marL="158750" lvl="0" indent="0" algn="l" rtl="0">
              <a:lnSpc>
                <a:spcPct val="100000"/>
              </a:lnSpc>
              <a:spcBef>
                <a:spcPts val="0"/>
              </a:spcBef>
              <a:spcAft>
                <a:spcPts val="0"/>
              </a:spcAft>
              <a:buSzPts val="1100"/>
              <a:buNone/>
            </a:pPr>
            <a:br>
              <a:rPr lang="en"/>
            </a:br>
            <a:br>
              <a:rPr lang="en"/>
            </a:br>
            <a:endParaRPr/>
          </a:p>
        </p:txBody>
      </p:sp>
      <p:sp>
        <p:nvSpPr>
          <p:cNvPr id="1394" name="Google Shape;1394;g3736b5e132b_0_20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3736b5e132b_0_2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Google Shape;1403;g3736b5e132b_0_2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Avoid the temptation to revert to detailed instructions. Focus on the "what" and define success metrics. These are essential to evaluating proposals and measuring contractor performance.</a:t>
            </a:r>
            <a:br>
              <a:rPr lang="en"/>
            </a:br>
            <a:br>
              <a:rPr lang="en"/>
            </a:br>
            <a:endParaRPr/>
          </a:p>
        </p:txBody>
      </p:sp>
      <p:sp>
        <p:nvSpPr>
          <p:cNvPr id="1404" name="Google Shape;1404;g3736b5e132b_0_2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736b5e132b_0_21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g3736b5e132b_0_21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After drafting, share the SOO for internal review. Then use it externally to engage with industry, gather feedback, and let vendors develop their SOW or Performance Work Statement in response.</a:t>
            </a:r>
            <a:endParaRPr b="0"/>
          </a:p>
          <a:p>
            <a:pPr marL="158750" lvl="0" indent="0" algn="l" rtl="0">
              <a:lnSpc>
                <a:spcPct val="100000"/>
              </a:lnSpc>
              <a:spcBef>
                <a:spcPts val="0"/>
              </a:spcBef>
              <a:spcAft>
                <a:spcPts val="0"/>
              </a:spcAft>
              <a:buSzPts val="1100"/>
              <a:buNone/>
            </a:pPr>
            <a:br>
              <a:rPr lang="en"/>
            </a:br>
            <a:br>
              <a:rPr lang="en"/>
            </a:br>
            <a:br>
              <a:rPr lang="en"/>
            </a:br>
            <a:endParaRPr/>
          </a:p>
        </p:txBody>
      </p:sp>
      <p:sp>
        <p:nvSpPr>
          <p:cNvPr id="1414" name="Google Shape;1414;g3736b5e132b_0_21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3736b5e132b_0_2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3736b5e132b_0_2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powerful tools when done right. They not only promote innovation but also help the government achieve better mission outcomes. Use them thoughtfully and strategically to deliver real value.</a:t>
            </a:r>
            <a:br>
              <a:rPr lang="en"/>
            </a:br>
            <a:br>
              <a:rPr lang="en"/>
            </a:br>
            <a:br>
              <a:rPr lang="en"/>
            </a:br>
            <a:endParaRPr/>
          </a:p>
        </p:txBody>
      </p:sp>
      <p:sp>
        <p:nvSpPr>
          <p:cNvPr id="1424" name="Google Shape;1424;g3736b5e132b_0_2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3736b5e132b_0_2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g3736b5e132b_0_2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Today, you'll work in small groups to quickly create a SOO based on a shared scenario. The goal isn’t perfection—it’s to practice shifting your mindset from prescribing </a:t>
            </a:r>
            <a:r>
              <a:rPr lang="en" i="1">
                <a:solidFill>
                  <a:schemeClr val="dk1"/>
                </a:solidFill>
              </a:rPr>
              <a:t>how</a:t>
            </a:r>
            <a:r>
              <a:rPr lang="en">
                <a:solidFill>
                  <a:schemeClr val="dk1"/>
                </a:solidFill>
              </a:rPr>
              <a:t> to do the work to describing </a:t>
            </a:r>
            <a:r>
              <a:rPr lang="en" i="1">
                <a:solidFill>
                  <a:schemeClr val="dk1"/>
                </a:solidFill>
              </a:rPr>
              <a:t>what</a:t>
            </a:r>
            <a:r>
              <a:rPr lang="en">
                <a:solidFill>
                  <a:schemeClr val="dk1"/>
                </a:solidFill>
              </a:rPr>
              <a:t> needs to be accomplished.</a:t>
            </a:r>
            <a:endParaRPr>
              <a:solidFill>
                <a:schemeClr val="dk1"/>
              </a:solidFill>
            </a:endParaRPr>
          </a:p>
          <a:p>
            <a:pPr marL="0" lvl="0" indent="0" algn="l" rtl="0">
              <a:lnSpc>
                <a:spcPct val="115000"/>
              </a:lnSpc>
              <a:spcBef>
                <a:spcPts val="1200"/>
              </a:spcBef>
              <a:spcAft>
                <a:spcPts val="1200"/>
              </a:spcAft>
              <a:buSzPts val="1100"/>
              <a:buNone/>
            </a:pPr>
            <a:r>
              <a:rPr lang="en">
                <a:solidFill>
                  <a:schemeClr val="dk1"/>
                </a:solidFill>
              </a:rPr>
              <a:t>Facilitator guide: </a:t>
            </a:r>
            <a:r>
              <a:rPr lang="en" u="sng">
                <a:solidFill>
                  <a:schemeClr val="hlink"/>
                </a:solidFill>
                <a:hlinkClick r:id="rId3"/>
              </a:rPr>
              <a:t>https://docs.google.com/document/d/1XUQe96cyaFgEKRBXTRe4tjGN7x-94o2l-s1A7x5IHdw/edit?usp=sharing</a:t>
            </a:r>
            <a:r>
              <a:rPr lang="en">
                <a:solidFill>
                  <a:schemeClr val="dk1"/>
                </a:solidFill>
              </a:rPr>
              <a:t> </a:t>
            </a:r>
            <a:endParaRPr>
              <a:solidFill>
                <a:schemeClr val="dk1"/>
              </a:solidFill>
            </a:endParaRPr>
          </a:p>
        </p:txBody>
      </p:sp>
      <p:sp>
        <p:nvSpPr>
          <p:cNvPr id="1434" name="Google Shape;1434;g3736b5e132b_0_2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3736b5e132b_0_21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3736b5e132b_0_21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Can use the provided template or create their own doc: </a:t>
            </a:r>
            <a:r>
              <a:rPr lang="en" u="sng">
                <a:solidFill>
                  <a:schemeClr val="hlink"/>
                </a:solidFill>
                <a:hlinkClick r:id="rId3"/>
              </a:rPr>
              <a:t>https://docs.google.com/document/d/1XUQe96cyaFgEKRBXTRe4tjGN7x-94o2l-s1A7x5IHdw/edit?tab=t.bnpm7z5xdpht</a:t>
            </a:r>
            <a:r>
              <a:rPr lang="en">
                <a:solidFill>
                  <a:schemeClr val="dk1"/>
                </a:solidFill>
              </a:rPr>
              <a:t> </a:t>
            </a: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443" name="Google Shape;1443;g3736b5e132b_0_21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736b5e132b_0_15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3736b5e132b_0_15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Planning isn’t just compliance—especially for digital services, it’s a strategic advantage. The FAR expects acquisition planning proportionate to complexity, but too often plans become “checked boxes.” The lean canvas shifts that: it’s concise, collaborative, and evolves as you learn. Today we’ll put it into action.</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p:txBody>
      </p:sp>
      <p:sp>
        <p:nvSpPr>
          <p:cNvPr id="773" name="Google Shape;773;g3736b5e132b_0_15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736b5e132b_0_2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g3736b5e132b_0_2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a:t>
            </a:r>
            <a:r>
              <a:rPr lang="en" b="1">
                <a:solidFill>
                  <a:schemeClr val="dk1"/>
                </a:solidFill>
              </a:rPr>
              <a:t>Facilitator prompts discussion: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helped you shift from tasks to outcomes?"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did you define performance without over-specifying?"</a:t>
            </a:r>
            <a:br>
              <a:rPr lang="en">
                <a:solidFill>
                  <a:schemeClr val="dk1"/>
                </a:solidFill>
              </a:rPr>
            </a:br>
            <a:endParaRPr>
              <a:solidFill>
                <a:schemeClr val="dk1"/>
              </a:solidFill>
            </a:endParaRPr>
          </a:p>
          <a:p>
            <a:pPr marL="457200" lvl="0" indent="-298450" algn="l" rtl="0">
              <a:lnSpc>
                <a:spcPct val="115000"/>
              </a:lnSpc>
              <a:spcBef>
                <a:spcPts val="1200"/>
              </a:spcBef>
              <a:spcAft>
                <a:spcPts val="1200"/>
              </a:spcAft>
              <a:buClr>
                <a:schemeClr val="dk1"/>
              </a:buClr>
              <a:buSzPts val="1100"/>
              <a:buChar char="●"/>
            </a:pPr>
            <a:r>
              <a:rPr lang="en">
                <a:solidFill>
                  <a:schemeClr val="dk1"/>
                </a:solidFill>
              </a:rPr>
              <a:t>"What would you take back to your real-world writing?"</a:t>
            </a:r>
            <a:br>
              <a:rPr lang="en">
                <a:solidFill>
                  <a:schemeClr val="dk1"/>
                </a:solidFill>
              </a:rPr>
            </a:br>
            <a:endParaRPr>
              <a:solidFill>
                <a:schemeClr val="dk1"/>
              </a:solidFill>
            </a:endParaRPr>
          </a:p>
        </p:txBody>
      </p:sp>
      <p:sp>
        <p:nvSpPr>
          <p:cNvPr id="1452" name="Google Shape;1452;g3736b5e132b_0_2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736b5e132b_0_21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736b5e132b_0_21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61" name="Google Shape;1461;g3736b5e132b_0_21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736b5e132b_0_2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g3736b5e132b_0_2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SzPts val="1100"/>
              <a:buNone/>
            </a:pPr>
            <a:r>
              <a:rPr lang="en">
                <a:solidFill>
                  <a:schemeClr val="dk1"/>
                </a:solidFill>
              </a:rPr>
              <a:t>Let’s look closer at how Agile maps to key tenets of FAR 37.6. From focusing on end goals to enabling collaboration and adaptability, the alignment is clear. Progressive acquisition and iterative delivery—key features of Agile—are supported within the FAR framework when properly structured. These strategies give agencies more control and insight into project progress without sacrificing compliance.</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While the fit between Agile and FAR 37.6 is strong, agencies must still operate within legal guardrails. Work closely with procurement and legal experts to ensure compliance—especially when structuring contracts that support flexibility and iterative delivery. When done well, this balance creates the space to innovate while staying aligned with regulations.</a:t>
            </a:r>
            <a:endParaRPr>
              <a:solidFill>
                <a:schemeClr val="dk1"/>
              </a:solidFill>
            </a:endParaRPr>
          </a:p>
          <a:p>
            <a:pPr marL="158750" lvl="0" indent="0" algn="l" rtl="0">
              <a:lnSpc>
                <a:spcPct val="100000"/>
              </a:lnSpc>
              <a:spcBef>
                <a:spcPts val="1200"/>
              </a:spcBef>
              <a:spcAft>
                <a:spcPts val="0"/>
              </a:spcAft>
              <a:buSzPts val="1100"/>
              <a:buNone/>
            </a:pPr>
            <a:endParaRPr b="1"/>
          </a:p>
        </p:txBody>
      </p:sp>
      <p:sp>
        <p:nvSpPr>
          <p:cNvPr id="1468" name="Google Shape;1468;g3736b5e132b_0_2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3736b5e132b_0_21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Google Shape;1477;g3736b5e132b_0_21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FAR 37.6 doesn't name Agile explicitly, but the spirit of Agile is embedded in its guidance. It calls for performance-based acquisitions that emphasize results, not rigid methods. That’s the core of Agile too—delivering value through continuous iteration, feedback, and improvement. As we walk through this comparison, think about how you can structure acquisitions to prioritize outcomes while allowing room for learning and change.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78" name="Google Shape;1478;g3736b5e132b_0_21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736b5e132b_0_21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7" name="Google Shape;1487;g3736b5e132b_0_21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Welcome! In this section, we’ll explore how the traditional focus on key personnel in federal contracts can clash with Agile delivery. We'll rethink how we evaluate and structure teams for modern, outcome-based acquisitions.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488" name="Google Shape;1488;g3736b5e132b_0_21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736b5e132b_0_2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736b5e132b_0_2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Federal contracts have historically focused on specific individuals—requiring named resumes and roles. But Agile thrives on dynamic, collaborative teams. If our contract structure locks us into specific people, we risk slowing down delivery or missing the mark on outcomes.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95" name="Google Shape;1495;g3736b5e132b_0_2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3736b5e132b_0_2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3" name="Google Shape;1503;g3736b5e132b_0_2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Before we go further, let’s level-set on key terms. Key Personnel are individuals contractually named as essential. Outcome-based acquisition flips the focus to what needs to be delivered—not how or by whom. Agile supports this shift by emphasizing delivery by empowered, adaptable te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04" name="Google Shape;1504;g3736b5e132b_0_2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736b5e132b_0_2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736b5e132b_0_2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This side-by-side view highlights the tension. Traditional KP models assume individuals drive performance. In contrast, Agile depends on teams that evolve with the work. Our acquisition strategies need to reflect that shift.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13" name="Google Shape;1513;g3736b5e132b_0_2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736b5e132b_0_220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g3736b5e132b_0_220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Overuse of KP clauses can slow progress and penalize change—even when the team is still delivering. Worse, it can shift responsibility away from the vendor for assembling a capable team.</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22" name="Google Shape;1522;g3736b5e132b_0_220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3736b5e132b_0_22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0" name="Google Shape;1530;g3736b5e132b_0_22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That said, there </a:t>
            </a:r>
            <a:r>
              <a:rPr lang="en" i="1">
                <a:solidFill>
                  <a:schemeClr val="dk1"/>
                </a:solidFill>
              </a:rPr>
              <a:t>are</a:t>
            </a:r>
            <a:r>
              <a:rPr lang="en">
                <a:solidFill>
                  <a:schemeClr val="dk1"/>
                </a:solidFill>
              </a:rPr>
              <a:t> times when KP clauses make sense. Program-wide leadership or integration roles where relationships or continuity are essential may justify a named individual—but these should be the exception, not the rule.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31" name="Google Shape;1531;g3736b5e132b_0_22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49"/>
        <p:cNvGrpSpPr/>
        <p:nvPr/>
      </p:nvGrpSpPr>
      <p:grpSpPr>
        <a:xfrm>
          <a:off x="0" y="0"/>
          <a:ext cx="0" cy="0"/>
          <a:chOff x="0" y="0"/>
          <a:chExt cx="0" cy="0"/>
        </a:xfrm>
      </p:grpSpPr>
      <p:sp>
        <p:nvSpPr>
          <p:cNvPr id="50" name="Google Shape;50;g36299d5ead3_12_42"/>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g36299d5ead3_12_42"/>
          <p:cNvSpPr txBox="1">
            <a:spLocks noGrp="1"/>
          </p:cNvSpPr>
          <p:nvPr>
            <p:ph type="subTitle" id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400"/>
              <a:buNone/>
              <a:defRPr sz="1200" b="1">
                <a:solidFill>
                  <a:srgbClr val="1C304A"/>
                </a:solidFill>
              </a:defRPr>
            </a:lvl1pPr>
            <a:lvl2pPr lvl="1" algn="l">
              <a:lnSpc>
                <a:spcPct val="115000"/>
              </a:lnSpc>
              <a:spcBef>
                <a:spcPts val="1600"/>
              </a:spcBef>
              <a:spcAft>
                <a:spcPts val="0"/>
              </a:spcAft>
              <a:buSzPts val="2400"/>
              <a:buNone/>
              <a:defRPr/>
            </a:lvl2pPr>
            <a:lvl3pPr lvl="2" algn="l">
              <a:lnSpc>
                <a:spcPct val="115000"/>
              </a:lnSpc>
              <a:spcBef>
                <a:spcPts val="1600"/>
              </a:spcBef>
              <a:spcAft>
                <a:spcPts val="0"/>
              </a:spcAft>
              <a:buSzPts val="1800"/>
              <a:buNone/>
              <a:defRPr/>
            </a:lvl3pPr>
            <a:lvl4pPr lvl="3" algn="l">
              <a:lnSpc>
                <a:spcPct val="115000"/>
              </a:lnSpc>
              <a:spcBef>
                <a:spcPts val="1600"/>
              </a:spcBef>
              <a:spcAft>
                <a:spcPts val="0"/>
              </a:spcAft>
              <a:buSzPts val="18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2" name="Google Shape;52;g36299d5ead3_12_42"/>
          <p:cNvSpPr txBox="1">
            <a:spLocks noGrp="1"/>
          </p:cNvSpPr>
          <p:nvPr>
            <p:ph type="ctrTitle"/>
          </p:nvPr>
        </p:nvSpPr>
        <p:spPr>
          <a:xfrm>
            <a:off x="718662" y="614727"/>
            <a:ext cx="7386600" cy="84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46B99"/>
              </a:buClr>
              <a:buSzPts val="2600"/>
              <a:buNone/>
              <a:defRPr sz="2600" b="1">
                <a:solidFill>
                  <a:srgbClr val="046B99"/>
                </a:solidFill>
              </a:defRPr>
            </a:lvl1pPr>
            <a:lvl2pPr lvl="1" algn="ctr">
              <a:lnSpc>
                <a:spcPct val="100000"/>
              </a:lnSpc>
              <a:spcBef>
                <a:spcPts val="0"/>
              </a:spcBef>
              <a:spcAft>
                <a:spcPts val="0"/>
              </a:spcAft>
              <a:buClr>
                <a:srgbClr val="1C304A"/>
              </a:buClr>
              <a:buSzPts val="2800"/>
              <a:buNone/>
              <a:defRPr>
                <a:solidFill>
                  <a:srgbClr val="1C304A"/>
                </a:solidFill>
              </a:defRPr>
            </a:lvl2pPr>
            <a:lvl3pPr lvl="2" algn="ctr">
              <a:lnSpc>
                <a:spcPct val="100000"/>
              </a:lnSpc>
              <a:spcBef>
                <a:spcPts val="0"/>
              </a:spcBef>
              <a:spcAft>
                <a:spcPts val="0"/>
              </a:spcAft>
              <a:buClr>
                <a:srgbClr val="1C304A"/>
              </a:buClr>
              <a:buSzPts val="2800"/>
              <a:buNone/>
              <a:defRPr>
                <a:solidFill>
                  <a:srgbClr val="1C304A"/>
                </a:solidFill>
              </a:defRPr>
            </a:lvl3pPr>
            <a:lvl4pPr lvl="3" algn="ctr">
              <a:lnSpc>
                <a:spcPct val="100000"/>
              </a:lnSpc>
              <a:spcBef>
                <a:spcPts val="0"/>
              </a:spcBef>
              <a:spcAft>
                <a:spcPts val="0"/>
              </a:spcAft>
              <a:buClr>
                <a:srgbClr val="1C304A"/>
              </a:buClr>
              <a:buSzPts val="2800"/>
              <a:buNone/>
              <a:defRPr>
                <a:solidFill>
                  <a:srgbClr val="1C304A"/>
                </a:solidFill>
              </a:defRPr>
            </a:lvl4pPr>
            <a:lvl5pPr lvl="4" algn="ctr">
              <a:lnSpc>
                <a:spcPct val="100000"/>
              </a:lnSpc>
              <a:spcBef>
                <a:spcPts val="0"/>
              </a:spcBef>
              <a:spcAft>
                <a:spcPts val="0"/>
              </a:spcAft>
              <a:buClr>
                <a:srgbClr val="1C304A"/>
              </a:buClr>
              <a:buSzPts val="2800"/>
              <a:buNone/>
              <a:defRPr>
                <a:solidFill>
                  <a:srgbClr val="1C304A"/>
                </a:solidFill>
              </a:defRPr>
            </a:lvl5pPr>
            <a:lvl6pPr lvl="5" algn="ctr">
              <a:lnSpc>
                <a:spcPct val="100000"/>
              </a:lnSpc>
              <a:spcBef>
                <a:spcPts val="0"/>
              </a:spcBef>
              <a:spcAft>
                <a:spcPts val="0"/>
              </a:spcAft>
              <a:buClr>
                <a:srgbClr val="1C304A"/>
              </a:buClr>
              <a:buSzPts val="2800"/>
              <a:buNone/>
              <a:defRPr>
                <a:solidFill>
                  <a:srgbClr val="1C304A"/>
                </a:solidFill>
              </a:defRPr>
            </a:lvl6pPr>
            <a:lvl7pPr lvl="6" algn="ctr">
              <a:lnSpc>
                <a:spcPct val="100000"/>
              </a:lnSpc>
              <a:spcBef>
                <a:spcPts val="0"/>
              </a:spcBef>
              <a:spcAft>
                <a:spcPts val="0"/>
              </a:spcAft>
              <a:buClr>
                <a:srgbClr val="1C304A"/>
              </a:buClr>
              <a:buSzPts val="2800"/>
              <a:buNone/>
              <a:defRPr>
                <a:solidFill>
                  <a:srgbClr val="1C304A"/>
                </a:solidFill>
              </a:defRPr>
            </a:lvl7pPr>
            <a:lvl8pPr lvl="7" algn="ctr">
              <a:lnSpc>
                <a:spcPct val="100000"/>
              </a:lnSpc>
              <a:spcBef>
                <a:spcPts val="0"/>
              </a:spcBef>
              <a:spcAft>
                <a:spcPts val="0"/>
              </a:spcAft>
              <a:buClr>
                <a:srgbClr val="1C304A"/>
              </a:buClr>
              <a:buSzPts val="2800"/>
              <a:buNone/>
              <a:defRPr>
                <a:solidFill>
                  <a:srgbClr val="1C304A"/>
                </a:solidFill>
              </a:defRPr>
            </a:lvl8pPr>
            <a:lvl9pPr lvl="8" algn="ctr">
              <a:lnSpc>
                <a:spcPct val="100000"/>
              </a:lnSpc>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625"/>
        <p:cNvGrpSpPr/>
        <p:nvPr/>
      </p:nvGrpSpPr>
      <p:grpSpPr>
        <a:xfrm>
          <a:off x="0" y="0"/>
          <a:ext cx="0" cy="0"/>
          <a:chOff x="0" y="0"/>
          <a:chExt cx="0" cy="0"/>
        </a:xfrm>
      </p:grpSpPr>
      <p:sp>
        <p:nvSpPr>
          <p:cNvPr id="626" name="Google Shape;626;g3736b5e132b_0_2896"/>
          <p:cNvSpPr>
            <a:spLocks noGrp="1"/>
          </p:cNvSpPr>
          <p:nvPr>
            <p:ph type="pic" idx="2"/>
          </p:nvPr>
        </p:nvSpPr>
        <p:spPr>
          <a:xfrm>
            <a:off x="0" y="0"/>
            <a:ext cx="9144000" cy="5143500"/>
          </a:xfrm>
          <a:prstGeom prst="rect">
            <a:avLst/>
          </a:prstGeom>
          <a:noFill/>
          <a:ln>
            <a:noFill/>
          </a:ln>
        </p:spPr>
      </p:sp>
      <p:sp>
        <p:nvSpPr>
          <p:cNvPr id="627" name="Google Shape;627;g3736b5e132b_0_2896"/>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628" name="Google Shape;628;g3736b5e132b_0_2896"/>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9" name="Google Shape;629;g3736b5e132b_0_2896"/>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630" name="Google Shape;630;g3736b5e132b_0_28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631"/>
        <p:cNvGrpSpPr/>
        <p:nvPr/>
      </p:nvGrpSpPr>
      <p:grpSpPr>
        <a:xfrm>
          <a:off x="0" y="0"/>
          <a:ext cx="0" cy="0"/>
          <a:chOff x="0" y="0"/>
          <a:chExt cx="0" cy="0"/>
        </a:xfrm>
      </p:grpSpPr>
      <p:sp>
        <p:nvSpPr>
          <p:cNvPr id="632" name="Google Shape;632;g3736b5e132b_0_2902"/>
          <p:cNvSpPr>
            <a:spLocks noGrp="1"/>
          </p:cNvSpPr>
          <p:nvPr>
            <p:ph type="pic" idx="2"/>
          </p:nvPr>
        </p:nvSpPr>
        <p:spPr>
          <a:xfrm>
            <a:off x="5485725" y="523025"/>
            <a:ext cx="3135300" cy="4097700"/>
          </a:xfrm>
          <a:prstGeom prst="roundRect">
            <a:avLst>
              <a:gd name="adj" fmla="val 16667"/>
            </a:avLst>
          </a:prstGeom>
          <a:noFill/>
          <a:ln>
            <a:noFill/>
          </a:ln>
        </p:spPr>
      </p:sp>
      <p:sp>
        <p:nvSpPr>
          <p:cNvPr id="633" name="Google Shape;633;g3736b5e132b_0_2902"/>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34" name="Google Shape;634;g3736b5e132b_0_2902"/>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635" name="Google Shape;635;g3736b5e132b_0_290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636"/>
        <p:cNvGrpSpPr/>
        <p:nvPr/>
      </p:nvGrpSpPr>
      <p:grpSpPr>
        <a:xfrm>
          <a:off x="0" y="0"/>
          <a:ext cx="0" cy="0"/>
          <a:chOff x="0" y="0"/>
          <a:chExt cx="0" cy="0"/>
        </a:xfrm>
      </p:grpSpPr>
      <p:sp>
        <p:nvSpPr>
          <p:cNvPr id="637" name="Google Shape;637;g3736b5e132b_0_2907"/>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8" name="Google Shape;638;g3736b5e132b_0_2907"/>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9" name="Google Shape;639;g3736b5e132b_0_2907"/>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0" name="Google Shape;640;g3736b5e132b_0_2907"/>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41" name="Google Shape;641;g3736b5e132b_0_2907"/>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2" name="Google Shape;642;g3736b5e132b_0_2907"/>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43" name="Google Shape;643;g3736b5e132b_0_2907"/>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644" name="Google Shape;644;g3736b5e132b_0_2907"/>
          <p:cNvSpPr>
            <a:spLocks noGrp="1"/>
          </p:cNvSpPr>
          <p:nvPr>
            <p:ph type="pic" idx="7"/>
          </p:nvPr>
        </p:nvSpPr>
        <p:spPr>
          <a:xfrm>
            <a:off x="7049625" y="523025"/>
            <a:ext cx="1305900" cy="1918500"/>
          </a:xfrm>
          <a:prstGeom prst="roundRect">
            <a:avLst>
              <a:gd name="adj" fmla="val 16667"/>
            </a:avLst>
          </a:prstGeom>
          <a:noFill/>
          <a:ln>
            <a:noFill/>
          </a:ln>
        </p:spPr>
      </p:sp>
      <p:sp>
        <p:nvSpPr>
          <p:cNvPr id="645" name="Google Shape;645;g3736b5e132b_0_2907"/>
          <p:cNvSpPr>
            <a:spLocks noGrp="1"/>
          </p:cNvSpPr>
          <p:nvPr>
            <p:ph type="pic" idx="8"/>
          </p:nvPr>
        </p:nvSpPr>
        <p:spPr>
          <a:xfrm>
            <a:off x="784775" y="522100"/>
            <a:ext cx="1305900" cy="1918500"/>
          </a:xfrm>
          <a:prstGeom prst="roundRect">
            <a:avLst>
              <a:gd name="adj" fmla="val 16667"/>
            </a:avLst>
          </a:prstGeom>
          <a:noFill/>
          <a:ln>
            <a:noFill/>
          </a:ln>
        </p:spPr>
      </p:sp>
      <p:sp>
        <p:nvSpPr>
          <p:cNvPr id="646" name="Google Shape;646;g3736b5e132b_0_2907"/>
          <p:cNvSpPr>
            <a:spLocks noGrp="1"/>
          </p:cNvSpPr>
          <p:nvPr>
            <p:ph type="pic" idx="9"/>
          </p:nvPr>
        </p:nvSpPr>
        <p:spPr>
          <a:xfrm>
            <a:off x="2343950" y="523500"/>
            <a:ext cx="1305900" cy="1918500"/>
          </a:xfrm>
          <a:prstGeom prst="roundRect">
            <a:avLst>
              <a:gd name="adj" fmla="val 16667"/>
            </a:avLst>
          </a:prstGeom>
          <a:noFill/>
          <a:ln>
            <a:noFill/>
          </a:ln>
        </p:spPr>
      </p:sp>
      <p:sp>
        <p:nvSpPr>
          <p:cNvPr id="647" name="Google Shape;647;g3736b5e132b_0_2907"/>
          <p:cNvSpPr>
            <a:spLocks noGrp="1"/>
          </p:cNvSpPr>
          <p:nvPr>
            <p:ph type="pic" idx="13"/>
          </p:nvPr>
        </p:nvSpPr>
        <p:spPr>
          <a:xfrm>
            <a:off x="3915213" y="523500"/>
            <a:ext cx="1305900" cy="1918500"/>
          </a:xfrm>
          <a:prstGeom prst="roundRect">
            <a:avLst>
              <a:gd name="adj" fmla="val 16667"/>
            </a:avLst>
          </a:prstGeom>
          <a:noFill/>
          <a:ln>
            <a:noFill/>
          </a:ln>
        </p:spPr>
      </p:sp>
      <p:sp>
        <p:nvSpPr>
          <p:cNvPr id="648" name="Google Shape;648;g3736b5e132b_0_2907"/>
          <p:cNvSpPr>
            <a:spLocks noGrp="1"/>
          </p:cNvSpPr>
          <p:nvPr>
            <p:ph type="pic" idx="14"/>
          </p:nvPr>
        </p:nvSpPr>
        <p:spPr>
          <a:xfrm>
            <a:off x="5490975" y="523500"/>
            <a:ext cx="1305900" cy="1918500"/>
          </a:xfrm>
          <a:prstGeom prst="roundRect">
            <a:avLst>
              <a:gd name="adj" fmla="val 16667"/>
            </a:avLst>
          </a:prstGeom>
          <a:noFill/>
          <a:ln>
            <a:noFill/>
          </a:ln>
        </p:spPr>
      </p:sp>
      <p:sp>
        <p:nvSpPr>
          <p:cNvPr id="649" name="Google Shape;649;g3736b5e132b_0_2907"/>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0" name="Google Shape;650;g3736b5e132b_0_2907"/>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51" name="Google Shape;651;g3736b5e132b_0_2907"/>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2" name="Google Shape;652;g3736b5e132b_0_2907"/>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3" name="Google Shape;653;g3736b5e132b_0_2907"/>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4" name="Google Shape;654;g3736b5e132b_0_2907"/>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5" name="Google Shape;655;g3736b5e132b_0_290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656"/>
        <p:cNvGrpSpPr/>
        <p:nvPr/>
      </p:nvGrpSpPr>
      <p:grpSpPr>
        <a:xfrm>
          <a:off x="0" y="0"/>
          <a:ext cx="0" cy="0"/>
          <a:chOff x="0" y="0"/>
          <a:chExt cx="0" cy="0"/>
        </a:xfrm>
      </p:grpSpPr>
      <p:sp>
        <p:nvSpPr>
          <p:cNvPr id="657" name="Google Shape;657;g3736b5e132b_0_2927"/>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8" name="Google Shape;658;g3736b5e132b_0_2927"/>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659" name="Google Shape;659;g3736b5e132b_0_292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660"/>
        <p:cNvGrpSpPr/>
        <p:nvPr/>
      </p:nvGrpSpPr>
      <p:grpSpPr>
        <a:xfrm>
          <a:off x="0" y="0"/>
          <a:ext cx="0" cy="0"/>
          <a:chOff x="0" y="0"/>
          <a:chExt cx="0" cy="0"/>
        </a:xfrm>
      </p:grpSpPr>
      <p:sp>
        <p:nvSpPr>
          <p:cNvPr id="661" name="Google Shape;661;g3736b5e132b_0_293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62" name="Google Shape;662;g3736b5e132b_0_293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663" name="Google Shape;663;g3736b5e132b_0_29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664"/>
        <p:cNvGrpSpPr/>
        <p:nvPr/>
      </p:nvGrpSpPr>
      <p:grpSpPr>
        <a:xfrm>
          <a:off x="0" y="0"/>
          <a:ext cx="0" cy="0"/>
          <a:chOff x="0" y="0"/>
          <a:chExt cx="0" cy="0"/>
        </a:xfrm>
      </p:grpSpPr>
      <p:sp>
        <p:nvSpPr>
          <p:cNvPr id="665" name="Google Shape;665;g3736b5e132b_0_293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666" name="Google Shape;666;g3736b5e132b_0_2935"/>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7" name="Google Shape;667;g3736b5e132b_0_2935"/>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68" name="Google Shape;668;g3736b5e132b_0_2935"/>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9" name="Google Shape;669;g3736b5e132b_0_2935"/>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0" name="Google Shape;670;g3736b5e132b_0_2935"/>
          <p:cNvSpPr>
            <a:spLocks noGrp="1"/>
          </p:cNvSpPr>
          <p:nvPr>
            <p:ph type="pic" idx="5"/>
          </p:nvPr>
        </p:nvSpPr>
        <p:spPr>
          <a:xfrm>
            <a:off x="7049625" y="1588125"/>
            <a:ext cx="1305900" cy="1918500"/>
          </a:xfrm>
          <a:prstGeom prst="roundRect">
            <a:avLst>
              <a:gd name="adj" fmla="val 16667"/>
            </a:avLst>
          </a:prstGeom>
          <a:noFill/>
          <a:ln>
            <a:noFill/>
          </a:ln>
        </p:spPr>
      </p:sp>
      <p:sp>
        <p:nvSpPr>
          <p:cNvPr id="671" name="Google Shape;671;g3736b5e132b_0_2935"/>
          <p:cNvSpPr>
            <a:spLocks noGrp="1"/>
          </p:cNvSpPr>
          <p:nvPr>
            <p:ph type="pic" idx="6"/>
          </p:nvPr>
        </p:nvSpPr>
        <p:spPr>
          <a:xfrm>
            <a:off x="3915213" y="1588600"/>
            <a:ext cx="1305900" cy="1918500"/>
          </a:xfrm>
          <a:prstGeom prst="roundRect">
            <a:avLst>
              <a:gd name="adj" fmla="val 16667"/>
            </a:avLst>
          </a:prstGeom>
          <a:noFill/>
          <a:ln>
            <a:noFill/>
          </a:ln>
        </p:spPr>
      </p:sp>
      <p:sp>
        <p:nvSpPr>
          <p:cNvPr id="672" name="Google Shape;672;g3736b5e132b_0_2935"/>
          <p:cNvSpPr>
            <a:spLocks noGrp="1"/>
          </p:cNvSpPr>
          <p:nvPr>
            <p:ph type="pic" idx="7"/>
          </p:nvPr>
        </p:nvSpPr>
        <p:spPr>
          <a:xfrm>
            <a:off x="5490975" y="1588600"/>
            <a:ext cx="1305900" cy="1918500"/>
          </a:xfrm>
          <a:prstGeom prst="roundRect">
            <a:avLst>
              <a:gd name="adj" fmla="val 16667"/>
            </a:avLst>
          </a:prstGeom>
          <a:noFill/>
          <a:ln>
            <a:noFill/>
          </a:ln>
        </p:spPr>
      </p:sp>
      <p:sp>
        <p:nvSpPr>
          <p:cNvPr id="673" name="Google Shape;673;g3736b5e132b_0_2935"/>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4" name="Google Shape;674;g3736b5e132b_0_2935"/>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5" name="Google Shape;675;g3736b5e132b_0_2935"/>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6" name="Google Shape;676;g3736b5e132b_0_2935"/>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677" name="Google Shape;677;g3736b5e132b_0_2935"/>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78" name="Google Shape;678;g3736b5e132b_0_2935"/>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9" name="Google Shape;679;g3736b5e132b_0_293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680"/>
        <p:cNvGrpSpPr/>
        <p:nvPr/>
      </p:nvGrpSpPr>
      <p:grpSpPr>
        <a:xfrm>
          <a:off x="0" y="0"/>
          <a:ext cx="0" cy="0"/>
          <a:chOff x="0" y="0"/>
          <a:chExt cx="0" cy="0"/>
        </a:xfrm>
      </p:grpSpPr>
      <p:sp>
        <p:nvSpPr>
          <p:cNvPr id="681" name="Google Shape;681;g3736b5e132b_0_2951"/>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82" name="Google Shape;682;g3736b5e132b_0_2951"/>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83" name="Google Shape;683;g3736b5e132b_0_2951"/>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684" name="Google Shape;684;g3736b5e132b_0_2951"/>
          <p:cNvSpPr>
            <a:spLocks noGrp="1"/>
          </p:cNvSpPr>
          <p:nvPr>
            <p:ph type="pic" idx="3"/>
          </p:nvPr>
        </p:nvSpPr>
        <p:spPr>
          <a:xfrm>
            <a:off x="7049625" y="523025"/>
            <a:ext cx="1305900" cy="1918500"/>
          </a:xfrm>
          <a:prstGeom prst="roundRect">
            <a:avLst>
              <a:gd name="adj" fmla="val 16667"/>
            </a:avLst>
          </a:prstGeom>
          <a:noFill/>
          <a:ln>
            <a:noFill/>
          </a:ln>
        </p:spPr>
      </p:sp>
      <p:sp>
        <p:nvSpPr>
          <p:cNvPr id="685" name="Google Shape;685;g3736b5e132b_0_2951"/>
          <p:cNvSpPr>
            <a:spLocks noGrp="1"/>
          </p:cNvSpPr>
          <p:nvPr>
            <p:ph type="pic" idx="4"/>
          </p:nvPr>
        </p:nvSpPr>
        <p:spPr>
          <a:xfrm>
            <a:off x="784775" y="522100"/>
            <a:ext cx="1305900" cy="1918500"/>
          </a:xfrm>
          <a:prstGeom prst="roundRect">
            <a:avLst>
              <a:gd name="adj" fmla="val 16667"/>
            </a:avLst>
          </a:prstGeom>
          <a:noFill/>
          <a:ln>
            <a:noFill/>
          </a:ln>
        </p:spPr>
      </p:sp>
      <p:sp>
        <p:nvSpPr>
          <p:cNvPr id="686" name="Google Shape;686;g3736b5e132b_0_2951"/>
          <p:cNvSpPr>
            <a:spLocks noGrp="1"/>
          </p:cNvSpPr>
          <p:nvPr>
            <p:ph type="pic" idx="5"/>
          </p:nvPr>
        </p:nvSpPr>
        <p:spPr>
          <a:xfrm>
            <a:off x="2343950" y="523500"/>
            <a:ext cx="1305900" cy="1918500"/>
          </a:xfrm>
          <a:prstGeom prst="roundRect">
            <a:avLst>
              <a:gd name="adj" fmla="val 16667"/>
            </a:avLst>
          </a:prstGeom>
          <a:noFill/>
          <a:ln>
            <a:noFill/>
          </a:ln>
        </p:spPr>
      </p:sp>
      <p:sp>
        <p:nvSpPr>
          <p:cNvPr id="687" name="Google Shape;687;g3736b5e132b_0_2951"/>
          <p:cNvSpPr>
            <a:spLocks noGrp="1"/>
          </p:cNvSpPr>
          <p:nvPr>
            <p:ph type="pic" idx="6"/>
          </p:nvPr>
        </p:nvSpPr>
        <p:spPr>
          <a:xfrm>
            <a:off x="3915213" y="523500"/>
            <a:ext cx="1305900" cy="1918500"/>
          </a:xfrm>
          <a:prstGeom prst="roundRect">
            <a:avLst>
              <a:gd name="adj" fmla="val 16667"/>
            </a:avLst>
          </a:prstGeom>
          <a:noFill/>
          <a:ln>
            <a:noFill/>
          </a:ln>
        </p:spPr>
      </p:sp>
      <p:sp>
        <p:nvSpPr>
          <p:cNvPr id="688" name="Google Shape;688;g3736b5e132b_0_2951"/>
          <p:cNvSpPr>
            <a:spLocks noGrp="1"/>
          </p:cNvSpPr>
          <p:nvPr>
            <p:ph type="pic" idx="7"/>
          </p:nvPr>
        </p:nvSpPr>
        <p:spPr>
          <a:xfrm>
            <a:off x="5490975" y="523500"/>
            <a:ext cx="1305900" cy="1918500"/>
          </a:xfrm>
          <a:prstGeom prst="roundRect">
            <a:avLst>
              <a:gd name="adj" fmla="val 16667"/>
            </a:avLst>
          </a:prstGeom>
          <a:noFill/>
          <a:ln>
            <a:noFill/>
          </a:ln>
        </p:spPr>
      </p:sp>
      <p:sp>
        <p:nvSpPr>
          <p:cNvPr id="689" name="Google Shape;689;g3736b5e132b_0_2951"/>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90" name="Google Shape;690;g3736b5e132b_0_2951"/>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691" name="Google Shape;691;g3736b5e132b_0_2951"/>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2" name="Google Shape;692;g3736b5e132b_0_2951"/>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3" name="Google Shape;693;g3736b5e132b_0_2951"/>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4" name="Google Shape;694;g3736b5e132b_0_2951"/>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5" name="Google Shape;695;g3736b5e132b_0_2951"/>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6" name="Google Shape;696;g3736b5e132b_0_2951"/>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7" name="Google Shape;697;g3736b5e132b_0_2951"/>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8" name="Google Shape;698;g3736b5e132b_0_2951"/>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9" name="Google Shape;699;g3736b5e132b_0_29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700"/>
        <p:cNvGrpSpPr/>
        <p:nvPr/>
      </p:nvGrpSpPr>
      <p:grpSpPr>
        <a:xfrm>
          <a:off x="0" y="0"/>
          <a:ext cx="0" cy="0"/>
          <a:chOff x="0" y="0"/>
          <a:chExt cx="0" cy="0"/>
        </a:xfrm>
      </p:grpSpPr>
      <p:sp>
        <p:nvSpPr>
          <p:cNvPr id="701" name="Google Shape;701;g3736b5e132b_0_2971"/>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2" name="Google Shape;702;g3736b5e132b_0_2971"/>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703" name="Google Shape;703;g3736b5e132b_0_297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704"/>
        <p:cNvGrpSpPr/>
        <p:nvPr/>
      </p:nvGrpSpPr>
      <p:grpSpPr>
        <a:xfrm>
          <a:off x="0" y="0"/>
          <a:ext cx="0" cy="0"/>
          <a:chOff x="0" y="0"/>
          <a:chExt cx="0" cy="0"/>
        </a:xfrm>
      </p:grpSpPr>
      <p:sp>
        <p:nvSpPr>
          <p:cNvPr id="705" name="Google Shape;705;g3736b5e132b_0_2975"/>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6" name="Google Shape;706;g3736b5e132b_0_2975"/>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707" name="Google Shape;707;g3736b5e132b_0_297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4">
  <p:cSld name="Blank 3">
    <p:spTree>
      <p:nvGrpSpPr>
        <p:cNvPr id="1" name="Shape 53"/>
        <p:cNvGrpSpPr/>
        <p:nvPr/>
      </p:nvGrpSpPr>
      <p:grpSpPr>
        <a:xfrm>
          <a:off x="0" y="0"/>
          <a:ext cx="0" cy="0"/>
          <a:chOff x="0" y="0"/>
          <a:chExt cx="0" cy="0"/>
        </a:xfrm>
      </p:grpSpPr>
      <p:sp>
        <p:nvSpPr>
          <p:cNvPr id="54" name="Google Shape;54;g36299d5ead3_12_46"/>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
    <p:spTree>
      <p:nvGrpSpPr>
        <p:cNvPr id="1" name="Shape 55"/>
        <p:cNvGrpSpPr/>
        <p:nvPr/>
      </p:nvGrpSpPr>
      <p:grpSpPr>
        <a:xfrm>
          <a:off x="0" y="0"/>
          <a:ext cx="0" cy="0"/>
          <a:chOff x="0" y="0"/>
          <a:chExt cx="0" cy="0"/>
        </a:xfrm>
      </p:grpSpPr>
      <p:sp>
        <p:nvSpPr>
          <p:cNvPr id="56" name="Google Shape;56;g36299d5ead3_12_48"/>
          <p:cNvSpPr txBox="1">
            <a:spLocks noGrp="1"/>
          </p:cNvSpPr>
          <p:nvPr>
            <p:ph type="sldNum" idx="12"/>
          </p:nvPr>
        </p:nvSpPr>
        <p:spPr>
          <a:xfrm>
            <a:off x="8138700" y="4453475"/>
            <a:ext cx="363000" cy="301200"/>
          </a:xfrm>
          <a:prstGeom prst="rect">
            <a:avLst/>
          </a:prstGeom>
          <a:noFill/>
          <a:ln>
            <a:noFill/>
          </a:ln>
        </p:spPr>
        <p:txBody>
          <a:bodyPr spcFirstLastPara="1" wrap="square" lIns="46775" tIns="46775" rIns="46775" bIns="46775" anchor="b" anchorCtr="0">
            <a:noAutofit/>
          </a:bodyPr>
          <a:lstStyle>
            <a:lvl1pPr marL="0" marR="0" lvl="0"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1pPr>
            <a:lvl2pPr marL="0" marR="0" lvl="1"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2pPr>
            <a:lvl3pPr marL="0" marR="0" lvl="2"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3pPr>
            <a:lvl4pPr marL="0" marR="0" lvl="3"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4pPr>
            <a:lvl5pPr marL="0" marR="0" lvl="4"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5pPr>
            <a:lvl6pPr marL="0" marR="0" lvl="5"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6pPr>
            <a:lvl7pPr marL="0" marR="0" lvl="6"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7pPr>
            <a:lvl8pPr marL="0" marR="0" lvl="7"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8pPr>
            <a:lvl9pPr marL="0" marR="0" lvl="8"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57"/>
        <p:cNvGrpSpPr/>
        <p:nvPr/>
      </p:nvGrpSpPr>
      <p:grpSpPr>
        <a:xfrm>
          <a:off x="0" y="0"/>
          <a:ext cx="0" cy="0"/>
          <a:chOff x="0" y="0"/>
          <a:chExt cx="0" cy="0"/>
        </a:xfrm>
      </p:grpSpPr>
      <p:sp>
        <p:nvSpPr>
          <p:cNvPr id="58" name="Google Shape;58;g36299d5ead3_12_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g36299d5ead3_12_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g36299d5ead3_12_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4">
  <p:cSld name="TITLE_AND_BODY_4">
    <p:spTree>
      <p:nvGrpSpPr>
        <p:cNvPr id="1" name="Shape 61"/>
        <p:cNvGrpSpPr/>
        <p:nvPr/>
      </p:nvGrpSpPr>
      <p:grpSpPr>
        <a:xfrm>
          <a:off x="0" y="0"/>
          <a:ext cx="0" cy="0"/>
          <a:chOff x="0" y="0"/>
          <a:chExt cx="0" cy="0"/>
        </a:xfrm>
      </p:grpSpPr>
      <p:sp>
        <p:nvSpPr>
          <p:cNvPr id="62" name="Google Shape;62;g36299d5ead3_12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g36299d5ead3_12_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g36299d5ead3_12_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71"/>
        <p:cNvGrpSpPr/>
        <p:nvPr/>
      </p:nvGrpSpPr>
      <p:grpSpPr>
        <a:xfrm>
          <a:off x="0" y="0"/>
          <a:ext cx="0" cy="0"/>
          <a:chOff x="0" y="0"/>
          <a:chExt cx="0" cy="0"/>
        </a:xfrm>
      </p:grpSpPr>
      <p:sp>
        <p:nvSpPr>
          <p:cNvPr id="72" name="Google Shape;72;g3736b5e132b_0_2342"/>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73" name="Google Shape;73;g3736b5e132b_0_2342"/>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74" name="Google Shape;74;g3736b5e132b_0_23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4">
  <p:cSld name="Blank 4">
    <p:spTree>
      <p:nvGrpSpPr>
        <p:cNvPr id="1" name="Shape 76"/>
        <p:cNvGrpSpPr/>
        <p:nvPr/>
      </p:nvGrpSpPr>
      <p:grpSpPr>
        <a:xfrm>
          <a:off x="0" y="0"/>
          <a:ext cx="0" cy="0"/>
          <a:chOff x="0" y="0"/>
          <a:chExt cx="0" cy="0"/>
        </a:xfrm>
      </p:grpSpPr>
      <p:sp>
        <p:nvSpPr>
          <p:cNvPr id="77" name="Google Shape;77;g3736b5e132b_0_2347"/>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title slide">
  <p:cSld name="White title slide">
    <p:bg>
      <p:bgPr>
        <a:solidFill>
          <a:srgbClr val="FFFFFF"/>
        </a:solidFill>
        <a:effectLst/>
      </p:bgPr>
    </p:bg>
    <p:spTree>
      <p:nvGrpSpPr>
        <p:cNvPr id="1" name="Shape 78"/>
        <p:cNvGrpSpPr/>
        <p:nvPr/>
      </p:nvGrpSpPr>
      <p:grpSpPr>
        <a:xfrm>
          <a:off x="0" y="0"/>
          <a:ext cx="0" cy="0"/>
          <a:chOff x="0" y="0"/>
          <a:chExt cx="0" cy="0"/>
        </a:xfrm>
      </p:grpSpPr>
      <p:sp>
        <p:nvSpPr>
          <p:cNvPr id="79" name="Google Shape;79;g3736b5e132b_0_2349"/>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0" name="Google Shape;80;g3736b5e132b_0_2349"/>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1" name="Google Shape;81;g3736b5e132b_0_23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 title slide">
  <p:cSld name="TITLE_1">
    <p:bg>
      <p:bgPr>
        <a:solidFill>
          <a:srgbClr val="FFFFFF"/>
        </a:solidFill>
        <a:effectLst/>
      </p:bgPr>
    </p:bg>
    <p:spTree>
      <p:nvGrpSpPr>
        <p:cNvPr id="1" name="Shape 12"/>
        <p:cNvGrpSpPr/>
        <p:nvPr/>
      </p:nvGrpSpPr>
      <p:grpSpPr>
        <a:xfrm>
          <a:off x="0" y="0"/>
          <a:ext cx="0" cy="0"/>
          <a:chOff x="0" y="0"/>
          <a:chExt cx="0" cy="0"/>
        </a:xfrm>
      </p:grpSpPr>
      <p:sp>
        <p:nvSpPr>
          <p:cNvPr id="13" name="Google Shape;13;g36299d5ead3_12_5"/>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g36299d5ead3_12_5"/>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g36299d5ead3_12_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82"/>
        <p:cNvGrpSpPr/>
        <p:nvPr/>
      </p:nvGrpSpPr>
      <p:grpSpPr>
        <a:xfrm>
          <a:off x="0" y="0"/>
          <a:ext cx="0" cy="0"/>
          <a:chOff x="0" y="0"/>
          <a:chExt cx="0" cy="0"/>
        </a:xfrm>
      </p:grpSpPr>
      <p:sp>
        <p:nvSpPr>
          <p:cNvPr id="83" name="Google Shape;83;g3736b5e132b_0_23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g3736b5e132b_0_2353"/>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g3736b5e132b_0_2353"/>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86"/>
        <p:cNvGrpSpPr/>
        <p:nvPr/>
      </p:nvGrpSpPr>
      <p:grpSpPr>
        <a:xfrm>
          <a:off x="0" y="0"/>
          <a:ext cx="0" cy="0"/>
          <a:chOff x="0" y="0"/>
          <a:chExt cx="0" cy="0"/>
        </a:xfrm>
      </p:grpSpPr>
      <p:sp>
        <p:nvSpPr>
          <p:cNvPr id="87" name="Google Shape;87;g3736b5e132b_0_235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8" name="Google Shape;88;g3736b5e132b_0_23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89"/>
        <p:cNvGrpSpPr/>
        <p:nvPr/>
      </p:nvGrpSpPr>
      <p:grpSpPr>
        <a:xfrm>
          <a:off x="0" y="0"/>
          <a:ext cx="0" cy="0"/>
          <a:chOff x="0" y="0"/>
          <a:chExt cx="0" cy="0"/>
        </a:xfrm>
      </p:grpSpPr>
      <p:sp>
        <p:nvSpPr>
          <p:cNvPr id="90" name="Google Shape;90;g3736b5e132b_0_23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3736b5e132b_0_23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92" name="Google Shape;92;g3736b5e132b_0_23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93"/>
        <p:cNvGrpSpPr/>
        <p:nvPr/>
      </p:nvGrpSpPr>
      <p:grpSpPr>
        <a:xfrm>
          <a:off x="0" y="0"/>
          <a:ext cx="0" cy="0"/>
          <a:chOff x="0" y="0"/>
          <a:chExt cx="0" cy="0"/>
        </a:xfrm>
      </p:grpSpPr>
      <p:sp>
        <p:nvSpPr>
          <p:cNvPr id="94" name="Google Shape;94;g3736b5e132b_0_23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3736b5e132b_0_236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6" name="Google Shape;96;g3736b5e132b_0_236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7" name="Google Shape;97;g3736b5e132b_0_23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98"/>
        <p:cNvGrpSpPr/>
        <p:nvPr/>
      </p:nvGrpSpPr>
      <p:grpSpPr>
        <a:xfrm>
          <a:off x="0" y="0"/>
          <a:ext cx="0" cy="0"/>
          <a:chOff x="0" y="0"/>
          <a:chExt cx="0" cy="0"/>
        </a:xfrm>
      </p:grpSpPr>
      <p:sp>
        <p:nvSpPr>
          <p:cNvPr id="99" name="Google Shape;99;g3736b5e132b_0_23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3736b5e132b_0_23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01"/>
        <p:cNvGrpSpPr/>
        <p:nvPr/>
      </p:nvGrpSpPr>
      <p:grpSpPr>
        <a:xfrm>
          <a:off x="0" y="0"/>
          <a:ext cx="0" cy="0"/>
          <a:chOff x="0" y="0"/>
          <a:chExt cx="0" cy="0"/>
        </a:xfrm>
      </p:grpSpPr>
      <p:sp>
        <p:nvSpPr>
          <p:cNvPr id="102" name="Google Shape;102;g3736b5e132b_0_237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g3736b5e132b_0_237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04" name="Google Shape;104;g3736b5e132b_0_23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05"/>
        <p:cNvGrpSpPr/>
        <p:nvPr/>
      </p:nvGrpSpPr>
      <p:grpSpPr>
        <a:xfrm>
          <a:off x="0" y="0"/>
          <a:ext cx="0" cy="0"/>
          <a:chOff x="0" y="0"/>
          <a:chExt cx="0" cy="0"/>
        </a:xfrm>
      </p:grpSpPr>
      <p:sp>
        <p:nvSpPr>
          <p:cNvPr id="106" name="Google Shape;106;g3736b5e132b_0_237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7" name="Google Shape;107;g3736b5e132b_0_23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08"/>
        <p:cNvGrpSpPr/>
        <p:nvPr/>
      </p:nvGrpSpPr>
      <p:grpSpPr>
        <a:xfrm>
          <a:off x="0" y="0"/>
          <a:ext cx="0" cy="0"/>
          <a:chOff x="0" y="0"/>
          <a:chExt cx="0" cy="0"/>
        </a:xfrm>
      </p:grpSpPr>
      <p:sp>
        <p:nvSpPr>
          <p:cNvPr id="109" name="Google Shape;109;g3736b5e132b_0_237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3736b5e132b_0_237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1" name="Google Shape;111;g3736b5e132b_0_237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g3736b5e132b_0_237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113" name="Google Shape;113;g3736b5e132b_0_23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14"/>
        <p:cNvGrpSpPr/>
        <p:nvPr/>
      </p:nvGrpSpPr>
      <p:grpSpPr>
        <a:xfrm>
          <a:off x="0" y="0"/>
          <a:ext cx="0" cy="0"/>
          <a:chOff x="0" y="0"/>
          <a:chExt cx="0" cy="0"/>
        </a:xfrm>
      </p:grpSpPr>
      <p:sp>
        <p:nvSpPr>
          <p:cNvPr id="115" name="Google Shape;115;g3736b5e132b_0_238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6" name="Google Shape;116;g3736b5e132b_0_23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17"/>
        <p:cNvGrpSpPr/>
        <p:nvPr/>
      </p:nvGrpSpPr>
      <p:grpSpPr>
        <a:xfrm>
          <a:off x="0" y="0"/>
          <a:ext cx="0" cy="0"/>
          <a:chOff x="0" y="0"/>
          <a:chExt cx="0" cy="0"/>
        </a:xfrm>
      </p:grpSpPr>
      <p:sp>
        <p:nvSpPr>
          <p:cNvPr id="118" name="Google Shape;118;g3736b5e132b_0_2388"/>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9" name="Google Shape;119;g3736b5e132b_0_238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120" name="Google Shape;120;g3736b5e132b_0_23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16"/>
        <p:cNvGrpSpPr/>
        <p:nvPr/>
      </p:nvGrpSpPr>
      <p:grpSpPr>
        <a:xfrm>
          <a:off x="0" y="0"/>
          <a:ext cx="0" cy="0"/>
          <a:chOff x="0" y="0"/>
          <a:chExt cx="0" cy="0"/>
        </a:xfrm>
      </p:grpSpPr>
      <p:sp>
        <p:nvSpPr>
          <p:cNvPr id="17" name="Google Shape;17;g36299d5ead3_12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g36299d5ead3_12_9"/>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g36299d5ead3_12_9"/>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21"/>
        <p:cNvGrpSpPr/>
        <p:nvPr/>
      </p:nvGrpSpPr>
      <p:grpSpPr>
        <a:xfrm>
          <a:off x="0" y="0"/>
          <a:ext cx="0" cy="0"/>
          <a:chOff x="0" y="0"/>
          <a:chExt cx="0" cy="0"/>
        </a:xfrm>
      </p:grpSpPr>
      <p:sp>
        <p:nvSpPr>
          <p:cNvPr id="122" name="Google Shape;122;g3736b5e132b_0_23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23"/>
        <p:cNvGrpSpPr/>
        <p:nvPr/>
      </p:nvGrpSpPr>
      <p:grpSpPr>
        <a:xfrm>
          <a:off x="0" y="0"/>
          <a:ext cx="0" cy="0"/>
          <a:chOff x="0" y="0"/>
          <a:chExt cx="0" cy="0"/>
        </a:xfrm>
      </p:grpSpPr>
      <p:sp>
        <p:nvSpPr>
          <p:cNvPr id="124" name="Google Shape;124;g3736b5e132b_0_2394"/>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3736b5e132b_0_23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g3736b5e132b_0_2394"/>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7" name="Google Shape;127;g3736b5e132b_0_2394"/>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8" name="Google Shape;128;g3736b5e132b_0_2394"/>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9" name="Google Shape;129;g3736b5e132b_0_2394"/>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0" name="Google Shape;130;g3736b5e132b_0_2394"/>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1" name="Google Shape;131;g3736b5e132b_0_2394"/>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32"/>
        <p:cNvGrpSpPr/>
        <p:nvPr/>
      </p:nvGrpSpPr>
      <p:grpSpPr>
        <a:xfrm>
          <a:off x="0" y="0"/>
          <a:ext cx="0" cy="0"/>
          <a:chOff x="0" y="0"/>
          <a:chExt cx="0" cy="0"/>
        </a:xfrm>
      </p:grpSpPr>
      <p:sp>
        <p:nvSpPr>
          <p:cNvPr id="133" name="Google Shape;133;g3736b5e132b_0_24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3736b5e132b_0_2403"/>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5" name="Google Shape;135;g3736b5e132b_0_2403"/>
          <p:cNvSpPr>
            <a:spLocks noGrp="1"/>
          </p:cNvSpPr>
          <p:nvPr>
            <p:ph type="pic" idx="2"/>
          </p:nvPr>
        </p:nvSpPr>
        <p:spPr>
          <a:xfrm>
            <a:off x="4992024" y="1152775"/>
            <a:ext cx="3840300" cy="3416400"/>
          </a:xfrm>
          <a:prstGeom prst="rect">
            <a:avLst/>
          </a:prstGeom>
          <a:noFill/>
          <a:ln>
            <a:noFill/>
          </a:ln>
        </p:spPr>
      </p:sp>
      <p:sp>
        <p:nvSpPr>
          <p:cNvPr id="136" name="Google Shape;136;g3736b5e132b_0_24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37"/>
        <p:cNvGrpSpPr/>
        <p:nvPr/>
      </p:nvGrpSpPr>
      <p:grpSpPr>
        <a:xfrm>
          <a:off x="0" y="0"/>
          <a:ext cx="0" cy="0"/>
          <a:chOff x="0" y="0"/>
          <a:chExt cx="0" cy="0"/>
        </a:xfrm>
      </p:grpSpPr>
      <p:sp>
        <p:nvSpPr>
          <p:cNvPr id="138" name="Google Shape;138;g3736b5e132b_0_24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g3736b5e132b_0_2408"/>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0" name="Google Shape;140;g3736b5e132b_0_2408"/>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1" name="Google Shape;141;g3736b5e132b_0_2408"/>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2" name="Google Shape;142;g3736b5e132b_0_2408"/>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43" name="Google Shape;143;g3736b5e132b_0_2408"/>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44"/>
        <p:cNvGrpSpPr/>
        <p:nvPr/>
      </p:nvGrpSpPr>
      <p:grpSpPr>
        <a:xfrm>
          <a:off x="0" y="0"/>
          <a:ext cx="0" cy="0"/>
          <a:chOff x="0" y="0"/>
          <a:chExt cx="0" cy="0"/>
        </a:xfrm>
      </p:grpSpPr>
      <p:sp>
        <p:nvSpPr>
          <p:cNvPr id="145" name="Google Shape;145;g3736b5e132b_0_24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g3736b5e132b_0_2415"/>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7" name="Google Shape;147;g3736b5e132b_0_2415"/>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8" name="Google Shape;148;g3736b5e132b_0_2415"/>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9" name="Google Shape;149;g3736b5e132b_0_241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0" name="Google Shape;150;g3736b5e132b_0_2415"/>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1" name="Google Shape;151;g3736b5e132b_0_2415"/>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2" name="Google Shape;152;g3736b5e132b_0_2415"/>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53"/>
        <p:cNvGrpSpPr/>
        <p:nvPr/>
      </p:nvGrpSpPr>
      <p:grpSpPr>
        <a:xfrm>
          <a:off x="0" y="0"/>
          <a:ext cx="0" cy="0"/>
          <a:chOff x="0" y="0"/>
          <a:chExt cx="0" cy="0"/>
        </a:xfrm>
      </p:grpSpPr>
      <p:sp>
        <p:nvSpPr>
          <p:cNvPr id="154" name="Google Shape;154;g3736b5e132b_0_24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g3736b5e132b_0_2424"/>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6" name="Google Shape;156;g3736b5e132b_0_2424"/>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7" name="Google Shape;157;g3736b5e132b_0_2424"/>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8" name="Google Shape;158;g3736b5e132b_0_2424"/>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9" name="Google Shape;159;g3736b5e132b_0_2424"/>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60" name="Google Shape;160;g3736b5e132b_0_2424"/>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1" name="Google Shape;161;g3736b5e132b_0_2424"/>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2" name="Google Shape;162;g3736b5e132b_0_2424"/>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3" name="Google Shape;163;g3736b5e132b_0_2424"/>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64"/>
        <p:cNvGrpSpPr/>
        <p:nvPr/>
      </p:nvGrpSpPr>
      <p:grpSpPr>
        <a:xfrm>
          <a:off x="0" y="0"/>
          <a:ext cx="0" cy="0"/>
          <a:chOff x="0" y="0"/>
          <a:chExt cx="0" cy="0"/>
        </a:xfrm>
      </p:grpSpPr>
      <p:sp>
        <p:nvSpPr>
          <p:cNvPr id="165" name="Google Shape;165;g3736b5e132b_0_24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g3736b5e132b_0_24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g3736b5e132b_0_2435"/>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68"/>
        <p:cNvGrpSpPr/>
        <p:nvPr/>
      </p:nvGrpSpPr>
      <p:grpSpPr>
        <a:xfrm>
          <a:off x="0" y="0"/>
          <a:ext cx="0" cy="0"/>
          <a:chOff x="0" y="0"/>
          <a:chExt cx="0" cy="0"/>
        </a:xfrm>
      </p:grpSpPr>
      <p:sp>
        <p:nvSpPr>
          <p:cNvPr id="169" name="Google Shape;169;g3736b5e132b_0_2439"/>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0" name="Google Shape;170;g3736b5e132b_0_2439"/>
          <p:cNvSpPr>
            <a:spLocks noGrp="1"/>
          </p:cNvSpPr>
          <p:nvPr>
            <p:ph type="pic" idx="2"/>
          </p:nvPr>
        </p:nvSpPr>
        <p:spPr>
          <a:xfrm>
            <a:off x="4804825" y="1133300"/>
            <a:ext cx="4027500" cy="2392800"/>
          </a:xfrm>
          <a:prstGeom prst="rect">
            <a:avLst/>
          </a:prstGeom>
          <a:noFill/>
          <a:ln>
            <a:noFill/>
          </a:ln>
        </p:spPr>
      </p:sp>
      <p:sp>
        <p:nvSpPr>
          <p:cNvPr id="171" name="Google Shape;171;g3736b5e132b_0_2439"/>
          <p:cNvSpPr>
            <a:spLocks noGrp="1"/>
          </p:cNvSpPr>
          <p:nvPr>
            <p:ph type="pic" idx="3"/>
          </p:nvPr>
        </p:nvSpPr>
        <p:spPr>
          <a:xfrm>
            <a:off x="311725" y="1133300"/>
            <a:ext cx="4027500" cy="2392800"/>
          </a:xfrm>
          <a:prstGeom prst="rect">
            <a:avLst/>
          </a:prstGeom>
          <a:noFill/>
          <a:ln>
            <a:noFill/>
          </a:ln>
        </p:spPr>
      </p:sp>
      <p:sp>
        <p:nvSpPr>
          <p:cNvPr id="172" name="Google Shape;172;g3736b5e132b_0_2439"/>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3" name="Google Shape;173;g3736b5e132b_0_24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74" name="Google Shape;174;g3736b5e132b_0_24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3736b5e132b_0_2439"/>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6" name="Google Shape;176;g3736b5e132b_0_2439"/>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77"/>
        <p:cNvGrpSpPr/>
        <p:nvPr/>
      </p:nvGrpSpPr>
      <p:grpSpPr>
        <a:xfrm>
          <a:off x="0" y="0"/>
          <a:ext cx="0" cy="0"/>
          <a:chOff x="0" y="0"/>
          <a:chExt cx="0" cy="0"/>
        </a:xfrm>
      </p:grpSpPr>
      <p:sp>
        <p:nvSpPr>
          <p:cNvPr id="178" name="Google Shape;178;g3736b5e132b_0_2448"/>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9" name="Google Shape;179;g3736b5e132b_0_2448"/>
          <p:cNvSpPr>
            <a:spLocks noGrp="1"/>
          </p:cNvSpPr>
          <p:nvPr>
            <p:ph type="pic" idx="2"/>
          </p:nvPr>
        </p:nvSpPr>
        <p:spPr>
          <a:xfrm>
            <a:off x="6205225" y="1128325"/>
            <a:ext cx="2627100" cy="2273100"/>
          </a:xfrm>
          <a:prstGeom prst="rect">
            <a:avLst/>
          </a:prstGeom>
          <a:noFill/>
          <a:ln>
            <a:noFill/>
          </a:ln>
        </p:spPr>
      </p:sp>
      <p:sp>
        <p:nvSpPr>
          <p:cNvPr id="180" name="Google Shape;180;g3736b5e132b_0_2448"/>
          <p:cNvSpPr>
            <a:spLocks noGrp="1"/>
          </p:cNvSpPr>
          <p:nvPr>
            <p:ph type="pic" idx="3"/>
          </p:nvPr>
        </p:nvSpPr>
        <p:spPr>
          <a:xfrm>
            <a:off x="311725" y="1128325"/>
            <a:ext cx="2627100" cy="2273100"/>
          </a:xfrm>
          <a:prstGeom prst="rect">
            <a:avLst/>
          </a:prstGeom>
          <a:noFill/>
          <a:ln>
            <a:noFill/>
          </a:ln>
        </p:spPr>
      </p:sp>
      <p:sp>
        <p:nvSpPr>
          <p:cNvPr id="181" name="Google Shape;181;g3736b5e132b_0_2448"/>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2" name="Google Shape;182;g3736b5e132b_0_2448"/>
          <p:cNvSpPr>
            <a:spLocks noGrp="1"/>
          </p:cNvSpPr>
          <p:nvPr>
            <p:ph type="pic" idx="5"/>
          </p:nvPr>
        </p:nvSpPr>
        <p:spPr>
          <a:xfrm>
            <a:off x="3255250" y="1128325"/>
            <a:ext cx="2627100" cy="2273100"/>
          </a:xfrm>
          <a:prstGeom prst="rect">
            <a:avLst/>
          </a:prstGeom>
          <a:noFill/>
          <a:ln>
            <a:noFill/>
          </a:ln>
        </p:spPr>
      </p:sp>
      <p:sp>
        <p:nvSpPr>
          <p:cNvPr id="183" name="Google Shape;183;g3736b5e132b_0_2448"/>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4" name="Google Shape;184;g3736b5e132b_0_24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g3736b5e132b_0_24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3736b5e132b_0_2448"/>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7" name="Google Shape;187;g3736b5e132b_0_2448"/>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8" name="Google Shape;188;g3736b5e132b_0_2448"/>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89"/>
        <p:cNvGrpSpPr/>
        <p:nvPr/>
      </p:nvGrpSpPr>
      <p:grpSpPr>
        <a:xfrm>
          <a:off x="0" y="0"/>
          <a:ext cx="0" cy="0"/>
          <a:chOff x="0" y="0"/>
          <a:chExt cx="0" cy="0"/>
        </a:xfrm>
      </p:grpSpPr>
      <p:sp>
        <p:nvSpPr>
          <p:cNvPr id="190" name="Google Shape;190;g3736b5e132b_0_2460"/>
          <p:cNvSpPr>
            <a:spLocks noGrp="1"/>
          </p:cNvSpPr>
          <p:nvPr>
            <p:ph type="pic" idx="2"/>
          </p:nvPr>
        </p:nvSpPr>
        <p:spPr>
          <a:xfrm>
            <a:off x="311700" y="445025"/>
            <a:ext cx="8520600" cy="4218300"/>
          </a:xfrm>
          <a:prstGeom prst="rect">
            <a:avLst/>
          </a:prstGeom>
          <a:noFill/>
          <a:ln>
            <a:noFill/>
          </a:ln>
        </p:spPr>
      </p:sp>
      <p:sp>
        <p:nvSpPr>
          <p:cNvPr id="191" name="Google Shape;191;g3736b5e132b_0_24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d Title slide" type="title">
  <p:cSld name="TITL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36299d5ead3_12_13"/>
          <p:cNvSpPr txBox="1">
            <a:spLocks noGrp="1"/>
          </p:cNvSpPr>
          <p:nvPr>
            <p:ph type="subTitle" idx="1"/>
          </p:nvPr>
        </p:nvSpPr>
        <p:spPr>
          <a:xfrm>
            <a:off x="739350" y="2175450"/>
            <a:ext cx="77331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2400" i="1">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36299d5ead3_12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g36299d5ead3_12_13"/>
          <p:cNvPicPr preferRelativeResize="0"/>
          <p:nvPr/>
        </p:nvPicPr>
        <p:blipFill rotWithShape="1">
          <a:blip r:embed="rId3">
            <a:alphaModFix/>
          </a:blip>
          <a:srcRect/>
          <a:stretch/>
        </p:blipFill>
        <p:spPr>
          <a:xfrm>
            <a:off x="7852275" y="4763475"/>
            <a:ext cx="1049175" cy="171325"/>
          </a:xfrm>
          <a:prstGeom prst="rect">
            <a:avLst/>
          </a:prstGeom>
          <a:noFill/>
          <a:ln>
            <a:noFill/>
          </a:ln>
        </p:spPr>
      </p:pic>
      <p:sp>
        <p:nvSpPr>
          <p:cNvPr id="24" name="Google Shape;24;g36299d5ead3_12_13"/>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92"/>
        <p:cNvGrpSpPr/>
        <p:nvPr/>
      </p:nvGrpSpPr>
      <p:grpSpPr>
        <a:xfrm>
          <a:off x="0" y="0"/>
          <a:ext cx="0" cy="0"/>
          <a:chOff x="0" y="0"/>
          <a:chExt cx="0" cy="0"/>
        </a:xfrm>
      </p:grpSpPr>
      <p:sp>
        <p:nvSpPr>
          <p:cNvPr id="193" name="Google Shape;193;g3736b5e132b_0_2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g3736b5e132b_0_2463"/>
          <p:cNvSpPr>
            <a:spLocks noGrp="1"/>
          </p:cNvSpPr>
          <p:nvPr>
            <p:ph type="pic" idx="2"/>
          </p:nvPr>
        </p:nvSpPr>
        <p:spPr>
          <a:xfrm>
            <a:off x="3389600" y="118913"/>
            <a:ext cx="1643700" cy="1535100"/>
          </a:xfrm>
          <a:prstGeom prst="rect">
            <a:avLst/>
          </a:prstGeom>
          <a:noFill/>
          <a:ln>
            <a:noFill/>
          </a:ln>
        </p:spPr>
      </p:sp>
      <p:sp>
        <p:nvSpPr>
          <p:cNvPr id="195" name="Google Shape;195;g3736b5e132b_0_2463"/>
          <p:cNvSpPr>
            <a:spLocks noGrp="1"/>
          </p:cNvSpPr>
          <p:nvPr>
            <p:ph type="pic" idx="3"/>
          </p:nvPr>
        </p:nvSpPr>
        <p:spPr>
          <a:xfrm>
            <a:off x="5195935" y="118913"/>
            <a:ext cx="1643700" cy="1535100"/>
          </a:xfrm>
          <a:prstGeom prst="rect">
            <a:avLst/>
          </a:prstGeom>
          <a:noFill/>
          <a:ln>
            <a:noFill/>
          </a:ln>
        </p:spPr>
      </p:sp>
      <p:sp>
        <p:nvSpPr>
          <p:cNvPr id="196" name="Google Shape;196;g3736b5e132b_0_2463"/>
          <p:cNvSpPr>
            <a:spLocks noGrp="1"/>
          </p:cNvSpPr>
          <p:nvPr>
            <p:ph type="pic" idx="4"/>
          </p:nvPr>
        </p:nvSpPr>
        <p:spPr>
          <a:xfrm>
            <a:off x="7002270" y="118913"/>
            <a:ext cx="1643700" cy="1535100"/>
          </a:xfrm>
          <a:prstGeom prst="rect">
            <a:avLst/>
          </a:prstGeom>
          <a:noFill/>
          <a:ln>
            <a:noFill/>
          </a:ln>
        </p:spPr>
      </p:sp>
      <p:sp>
        <p:nvSpPr>
          <p:cNvPr id="197" name="Google Shape;197;g3736b5e132b_0_2463"/>
          <p:cNvSpPr>
            <a:spLocks noGrp="1"/>
          </p:cNvSpPr>
          <p:nvPr>
            <p:ph type="pic" idx="5"/>
          </p:nvPr>
        </p:nvSpPr>
        <p:spPr>
          <a:xfrm>
            <a:off x="3389588" y="1804212"/>
            <a:ext cx="1643700" cy="1535100"/>
          </a:xfrm>
          <a:prstGeom prst="rect">
            <a:avLst/>
          </a:prstGeom>
          <a:noFill/>
          <a:ln>
            <a:noFill/>
          </a:ln>
        </p:spPr>
      </p:sp>
      <p:sp>
        <p:nvSpPr>
          <p:cNvPr id="198" name="Google Shape;198;g3736b5e132b_0_2463"/>
          <p:cNvSpPr>
            <a:spLocks noGrp="1"/>
          </p:cNvSpPr>
          <p:nvPr>
            <p:ph type="pic" idx="6"/>
          </p:nvPr>
        </p:nvSpPr>
        <p:spPr>
          <a:xfrm>
            <a:off x="5195922" y="1804212"/>
            <a:ext cx="1643700" cy="1535100"/>
          </a:xfrm>
          <a:prstGeom prst="rect">
            <a:avLst/>
          </a:prstGeom>
          <a:noFill/>
          <a:ln>
            <a:noFill/>
          </a:ln>
        </p:spPr>
      </p:sp>
      <p:sp>
        <p:nvSpPr>
          <p:cNvPr id="199" name="Google Shape;199;g3736b5e132b_0_2463"/>
          <p:cNvSpPr>
            <a:spLocks noGrp="1"/>
          </p:cNvSpPr>
          <p:nvPr>
            <p:ph type="pic" idx="7"/>
          </p:nvPr>
        </p:nvSpPr>
        <p:spPr>
          <a:xfrm>
            <a:off x="7002257" y="1804212"/>
            <a:ext cx="1643700" cy="1535100"/>
          </a:xfrm>
          <a:prstGeom prst="rect">
            <a:avLst/>
          </a:prstGeom>
          <a:noFill/>
          <a:ln>
            <a:noFill/>
          </a:ln>
        </p:spPr>
      </p:sp>
      <p:sp>
        <p:nvSpPr>
          <p:cNvPr id="200" name="Google Shape;200;g3736b5e132b_0_2463"/>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3736b5e132b_0_2463"/>
          <p:cNvSpPr>
            <a:spLocks noGrp="1"/>
          </p:cNvSpPr>
          <p:nvPr>
            <p:ph type="pic" idx="8"/>
          </p:nvPr>
        </p:nvSpPr>
        <p:spPr>
          <a:xfrm>
            <a:off x="3389588" y="3489487"/>
            <a:ext cx="1643700" cy="1535100"/>
          </a:xfrm>
          <a:prstGeom prst="rect">
            <a:avLst/>
          </a:prstGeom>
          <a:noFill/>
          <a:ln>
            <a:noFill/>
          </a:ln>
        </p:spPr>
      </p:sp>
      <p:sp>
        <p:nvSpPr>
          <p:cNvPr id="202" name="Google Shape;202;g3736b5e132b_0_2463"/>
          <p:cNvSpPr>
            <a:spLocks noGrp="1"/>
          </p:cNvSpPr>
          <p:nvPr>
            <p:ph type="pic" idx="9"/>
          </p:nvPr>
        </p:nvSpPr>
        <p:spPr>
          <a:xfrm>
            <a:off x="5195922" y="3489487"/>
            <a:ext cx="1643700" cy="1535100"/>
          </a:xfrm>
          <a:prstGeom prst="rect">
            <a:avLst/>
          </a:prstGeom>
          <a:noFill/>
          <a:ln>
            <a:noFill/>
          </a:ln>
        </p:spPr>
      </p:sp>
      <p:sp>
        <p:nvSpPr>
          <p:cNvPr id="203" name="Google Shape;203;g3736b5e132b_0_2463"/>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04"/>
        <p:cNvGrpSpPr/>
        <p:nvPr/>
      </p:nvGrpSpPr>
      <p:grpSpPr>
        <a:xfrm>
          <a:off x="0" y="0"/>
          <a:ext cx="0" cy="0"/>
          <a:chOff x="0" y="0"/>
          <a:chExt cx="0" cy="0"/>
        </a:xfrm>
      </p:grpSpPr>
      <p:sp>
        <p:nvSpPr>
          <p:cNvPr id="205" name="Google Shape;205;g3736b5e132b_0_2475"/>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3736b5e132b_0_2475"/>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07" name="Google Shape;207;g3736b5e132b_0_2475"/>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08" name="Google Shape;208;g3736b5e132b_0_24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09"/>
        <p:cNvGrpSpPr/>
        <p:nvPr/>
      </p:nvGrpSpPr>
      <p:grpSpPr>
        <a:xfrm>
          <a:off x="0" y="0"/>
          <a:ext cx="0" cy="0"/>
          <a:chOff x="0" y="0"/>
          <a:chExt cx="0" cy="0"/>
        </a:xfrm>
      </p:grpSpPr>
      <p:sp>
        <p:nvSpPr>
          <p:cNvPr id="210" name="Google Shape;210;g3736b5e132b_0_2480"/>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11" name="Google Shape;211;g3736b5e132b_0_2480"/>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2" name="Google Shape;212;g3736b5e132b_0_2480"/>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3" name="Google Shape;213;g3736b5e132b_0_2480"/>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4" name="Google Shape;214;g3736b5e132b_0_2480"/>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5" name="Google Shape;215;g3736b5e132b_0_2480"/>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6" name="Google Shape;216;g3736b5e132b_0_2480"/>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7" name="Google Shape;217;g3736b5e132b_0_2480"/>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8" name="Google Shape;218;g3736b5e132b_0_2480"/>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9" name="Google Shape;219;g3736b5e132b_0_2480"/>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0" name="Google Shape;220;g3736b5e132b_0_2480"/>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1" name="Google Shape;221;g3736b5e132b_0_2480"/>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2" name="Google Shape;222;g3736b5e132b_0_2480"/>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3" name="Google Shape;223;g3736b5e132b_0_2480"/>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4" name="Google Shape;224;g3736b5e132b_0_2480"/>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5" name="Google Shape;225;g3736b5e132b_0_2480"/>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g3736b5e132b_0_2480"/>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7" name="Google Shape;227;g3736b5e132b_0_2480"/>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8" name="Google Shape;228;g3736b5e132b_0_2480"/>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9" name="Google Shape;229;g3736b5e132b_0_248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30"/>
        <p:cNvGrpSpPr/>
        <p:nvPr/>
      </p:nvGrpSpPr>
      <p:grpSpPr>
        <a:xfrm>
          <a:off x="0" y="0"/>
          <a:ext cx="0" cy="0"/>
          <a:chOff x="0" y="0"/>
          <a:chExt cx="0" cy="0"/>
        </a:xfrm>
      </p:grpSpPr>
      <p:sp>
        <p:nvSpPr>
          <p:cNvPr id="231" name="Google Shape;231;g3736b5e132b_0_250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3736b5e132b_0_250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233" name="Google Shape;233;g3736b5e132b_0_2501"/>
          <p:cNvSpPr>
            <a:spLocks noGrp="1"/>
          </p:cNvSpPr>
          <p:nvPr>
            <p:ph type="pic" idx="2"/>
          </p:nvPr>
        </p:nvSpPr>
        <p:spPr>
          <a:xfrm>
            <a:off x="3915225" y="1631250"/>
            <a:ext cx="4441200" cy="3009900"/>
          </a:xfrm>
          <a:prstGeom prst="roundRect">
            <a:avLst>
              <a:gd name="adj" fmla="val 16667"/>
            </a:avLst>
          </a:prstGeom>
          <a:noFill/>
          <a:ln>
            <a:noFill/>
          </a:ln>
        </p:spPr>
      </p:sp>
      <p:sp>
        <p:nvSpPr>
          <p:cNvPr id="234" name="Google Shape;234;g3736b5e132b_0_2501"/>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5" name="Google Shape;235;g3736b5e132b_0_2501"/>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6" name="Google Shape;236;g3736b5e132b_0_250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37"/>
        <p:cNvGrpSpPr/>
        <p:nvPr/>
      </p:nvGrpSpPr>
      <p:grpSpPr>
        <a:xfrm>
          <a:off x="0" y="0"/>
          <a:ext cx="0" cy="0"/>
          <a:chOff x="0" y="0"/>
          <a:chExt cx="0" cy="0"/>
        </a:xfrm>
      </p:grpSpPr>
      <p:sp>
        <p:nvSpPr>
          <p:cNvPr id="238" name="Google Shape;238;g3736b5e132b_0_250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3736b5e132b_0_2508"/>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40" name="Google Shape;240;g3736b5e132b_0_2508"/>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1" name="Google Shape;241;g3736b5e132b_0_2508"/>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2" name="Google Shape;242;g3736b5e132b_0_250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43"/>
        <p:cNvGrpSpPr/>
        <p:nvPr/>
      </p:nvGrpSpPr>
      <p:grpSpPr>
        <a:xfrm>
          <a:off x="0" y="0"/>
          <a:ext cx="0" cy="0"/>
          <a:chOff x="0" y="0"/>
          <a:chExt cx="0" cy="0"/>
        </a:xfrm>
      </p:grpSpPr>
      <p:sp>
        <p:nvSpPr>
          <p:cNvPr id="244" name="Google Shape;244;g3736b5e132b_0_2514"/>
          <p:cNvSpPr>
            <a:spLocks noGrp="1"/>
          </p:cNvSpPr>
          <p:nvPr>
            <p:ph type="pic" idx="2"/>
          </p:nvPr>
        </p:nvSpPr>
        <p:spPr>
          <a:xfrm>
            <a:off x="791150" y="522900"/>
            <a:ext cx="1294800" cy="1918500"/>
          </a:xfrm>
          <a:prstGeom prst="rect">
            <a:avLst/>
          </a:prstGeom>
          <a:noFill/>
          <a:ln>
            <a:noFill/>
          </a:ln>
        </p:spPr>
      </p:sp>
      <p:sp>
        <p:nvSpPr>
          <p:cNvPr id="245" name="Google Shape;245;g3736b5e132b_0_2514"/>
          <p:cNvSpPr>
            <a:spLocks noGrp="1"/>
          </p:cNvSpPr>
          <p:nvPr>
            <p:ph type="pic" idx="3"/>
          </p:nvPr>
        </p:nvSpPr>
        <p:spPr>
          <a:xfrm>
            <a:off x="2355375" y="522900"/>
            <a:ext cx="1294800" cy="1918500"/>
          </a:xfrm>
          <a:prstGeom prst="rect">
            <a:avLst/>
          </a:prstGeom>
          <a:noFill/>
          <a:ln>
            <a:noFill/>
          </a:ln>
        </p:spPr>
      </p:sp>
      <p:sp>
        <p:nvSpPr>
          <p:cNvPr id="246" name="Google Shape;246;g3736b5e132b_0_2514"/>
          <p:cNvSpPr>
            <a:spLocks noGrp="1"/>
          </p:cNvSpPr>
          <p:nvPr>
            <p:ph type="pic" idx="4"/>
          </p:nvPr>
        </p:nvSpPr>
        <p:spPr>
          <a:xfrm>
            <a:off x="3921313" y="522900"/>
            <a:ext cx="1294800" cy="1918500"/>
          </a:xfrm>
          <a:prstGeom prst="rect">
            <a:avLst/>
          </a:prstGeom>
          <a:noFill/>
          <a:ln>
            <a:noFill/>
          </a:ln>
        </p:spPr>
      </p:sp>
      <p:sp>
        <p:nvSpPr>
          <p:cNvPr id="247" name="Google Shape;247;g3736b5e132b_0_2514"/>
          <p:cNvSpPr>
            <a:spLocks noGrp="1"/>
          </p:cNvSpPr>
          <p:nvPr>
            <p:ph type="pic" idx="5"/>
          </p:nvPr>
        </p:nvSpPr>
        <p:spPr>
          <a:xfrm>
            <a:off x="5491588" y="522900"/>
            <a:ext cx="1294800" cy="1918500"/>
          </a:xfrm>
          <a:prstGeom prst="rect">
            <a:avLst/>
          </a:prstGeom>
          <a:noFill/>
          <a:ln>
            <a:noFill/>
          </a:ln>
        </p:spPr>
      </p:sp>
      <p:sp>
        <p:nvSpPr>
          <p:cNvPr id="248" name="Google Shape;248;g3736b5e132b_0_2514"/>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49" name="Google Shape;249;g3736b5e132b_0_2514"/>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50" name="Google Shape;250;g3736b5e132b_0_2514"/>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1" name="Google Shape;251;g3736b5e132b_0_2514"/>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2" name="Google Shape;252;g3736b5e132b_0_2514"/>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g3736b5e132b_0_2514"/>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g3736b5e132b_0_2514"/>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5" name="Google Shape;255;g3736b5e132b_0_2514"/>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6" name="Google Shape;256;g3736b5e132b_0_2514"/>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7" name="Google Shape;257;g3736b5e132b_0_2514"/>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8" name="Google Shape;258;g3736b5e132b_0_251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59"/>
        <p:cNvGrpSpPr/>
        <p:nvPr/>
      </p:nvGrpSpPr>
      <p:grpSpPr>
        <a:xfrm>
          <a:off x="0" y="0"/>
          <a:ext cx="0" cy="0"/>
          <a:chOff x="0" y="0"/>
          <a:chExt cx="0" cy="0"/>
        </a:xfrm>
      </p:grpSpPr>
      <p:sp>
        <p:nvSpPr>
          <p:cNvPr id="260" name="Google Shape;260;g3736b5e132b_0_2530"/>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61" name="Google Shape;261;g3736b5e132b_0_2530"/>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2" name="Google Shape;262;g3736b5e132b_0_253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63"/>
        <p:cNvGrpSpPr/>
        <p:nvPr/>
      </p:nvGrpSpPr>
      <p:grpSpPr>
        <a:xfrm>
          <a:off x="0" y="0"/>
          <a:ext cx="0" cy="0"/>
          <a:chOff x="0" y="0"/>
          <a:chExt cx="0" cy="0"/>
        </a:xfrm>
      </p:grpSpPr>
      <p:sp>
        <p:nvSpPr>
          <p:cNvPr id="264" name="Google Shape;264;g3736b5e132b_0_2534"/>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65" name="Google Shape;265;g3736b5e132b_0_2534"/>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66" name="Google Shape;266;g3736b5e132b_0_2534"/>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7" name="Google Shape;267;g3736b5e132b_0_25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68"/>
        <p:cNvGrpSpPr/>
        <p:nvPr/>
      </p:nvGrpSpPr>
      <p:grpSpPr>
        <a:xfrm>
          <a:off x="0" y="0"/>
          <a:ext cx="0" cy="0"/>
          <a:chOff x="0" y="0"/>
          <a:chExt cx="0" cy="0"/>
        </a:xfrm>
      </p:grpSpPr>
      <p:sp>
        <p:nvSpPr>
          <p:cNvPr id="269" name="Google Shape;269;g3736b5e132b_0_2539"/>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0" name="Google Shape;270;g3736b5e132b_0_2539"/>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1" name="Google Shape;271;g3736b5e132b_0_2539"/>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2" name="Google Shape;272;g3736b5e132b_0_2539"/>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3" name="Google Shape;273;g3736b5e132b_0_253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g3736b5e132b_0_2539"/>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75" name="Google Shape;275;g3736b5e132b_0_253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76"/>
        <p:cNvGrpSpPr/>
        <p:nvPr/>
      </p:nvGrpSpPr>
      <p:grpSpPr>
        <a:xfrm>
          <a:off x="0" y="0"/>
          <a:ext cx="0" cy="0"/>
          <a:chOff x="0" y="0"/>
          <a:chExt cx="0" cy="0"/>
        </a:xfrm>
      </p:grpSpPr>
      <p:sp>
        <p:nvSpPr>
          <p:cNvPr id="277" name="Google Shape;277;g3736b5e132b_0_2547"/>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78" name="Google Shape;278;g3736b5e132b_0_2547"/>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9" name="Google Shape;279;g3736b5e132b_0_25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5"/>
        <p:cNvGrpSpPr/>
        <p:nvPr/>
      </p:nvGrpSpPr>
      <p:grpSpPr>
        <a:xfrm>
          <a:off x="0" y="0"/>
          <a:ext cx="0" cy="0"/>
          <a:chOff x="0" y="0"/>
          <a:chExt cx="0" cy="0"/>
        </a:xfrm>
      </p:grpSpPr>
      <p:sp>
        <p:nvSpPr>
          <p:cNvPr id="26" name="Google Shape;26;g36299d5ead3_12_18"/>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27" name="Google Shape;27;g36299d5ead3_12_18"/>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SzPts val="900"/>
              <a:buFont typeface="Helvetica Neue"/>
              <a:buNone/>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28" name="Google Shape;28;g36299d5ead3_12_1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29" name="Google Shape;29;g36299d5ead3_12_1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1A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30" name="Google Shape;30;g36299d5ead3_12_18"/>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0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80"/>
        <p:cNvGrpSpPr/>
        <p:nvPr/>
      </p:nvGrpSpPr>
      <p:grpSpPr>
        <a:xfrm>
          <a:off x="0" y="0"/>
          <a:ext cx="0" cy="0"/>
          <a:chOff x="0" y="0"/>
          <a:chExt cx="0" cy="0"/>
        </a:xfrm>
      </p:grpSpPr>
      <p:sp>
        <p:nvSpPr>
          <p:cNvPr id="281" name="Google Shape;281;g3736b5e132b_0_255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82" name="Google Shape;282;g3736b5e132b_0_255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83" name="Google Shape;283;g3736b5e132b_0_25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84"/>
        <p:cNvGrpSpPr/>
        <p:nvPr/>
      </p:nvGrpSpPr>
      <p:grpSpPr>
        <a:xfrm>
          <a:off x="0" y="0"/>
          <a:ext cx="0" cy="0"/>
          <a:chOff x="0" y="0"/>
          <a:chExt cx="0" cy="0"/>
        </a:xfrm>
      </p:grpSpPr>
      <p:sp>
        <p:nvSpPr>
          <p:cNvPr id="285" name="Google Shape;285;g3736b5e132b_0_2555"/>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3736b5e132b_0_2555"/>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87" name="Google Shape;287;g3736b5e132b_0_2555"/>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288" name="Google Shape;288;g3736b5e132b_0_255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289" name="Google Shape;289;g3736b5e132b_0_2555"/>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3736b5e132b_0_2555"/>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91"/>
        <p:cNvGrpSpPr/>
        <p:nvPr/>
      </p:nvGrpSpPr>
      <p:grpSpPr>
        <a:xfrm>
          <a:off x="0" y="0"/>
          <a:ext cx="0" cy="0"/>
          <a:chOff x="0" y="0"/>
          <a:chExt cx="0" cy="0"/>
        </a:xfrm>
      </p:grpSpPr>
      <p:sp>
        <p:nvSpPr>
          <p:cNvPr id="292" name="Google Shape;292;g3736b5e132b_0_2562"/>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293" name="Google Shape;293;g3736b5e132b_0_2562"/>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294" name="Google Shape;294;g3736b5e132b_0_2562"/>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295" name="Google Shape;295;g3736b5e132b_0_2562"/>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296" name="Google Shape;296;g3736b5e132b_0_2562"/>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7" name="Google Shape;297;g3736b5e132b_0_2562"/>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8" name="Google Shape;298;g3736b5e132b_0_256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p:cSld name="BLANK 2">
    <p:spTree>
      <p:nvGrpSpPr>
        <p:cNvPr id="1" name="Shape 299"/>
        <p:cNvGrpSpPr/>
        <p:nvPr/>
      </p:nvGrpSpPr>
      <p:grpSpPr>
        <a:xfrm>
          <a:off x="0" y="0"/>
          <a:ext cx="0" cy="0"/>
          <a:chOff x="0" y="0"/>
          <a:chExt cx="0" cy="0"/>
        </a:xfrm>
      </p:grpSpPr>
      <p:sp>
        <p:nvSpPr>
          <p:cNvPr id="300" name="Google Shape;300;g3736b5e132b_0_2570"/>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01" name="Google Shape;301;g3736b5e132b_0_2570"/>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02" name="Google Shape;302;g3736b5e132b_0_25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03"/>
        <p:cNvGrpSpPr/>
        <p:nvPr/>
      </p:nvGrpSpPr>
      <p:grpSpPr>
        <a:xfrm>
          <a:off x="0" y="0"/>
          <a:ext cx="0" cy="0"/>
          <a:chOff x="0" y="0"/>
          <a:chExt cx="0" cy="0"/>
        </a:xfrm>
      </p:grpSpPr>
      <p:sp>
        <p:nvSpPr>
          <p:cNvPr id="304" name="Google Shape;304;g3736b5e132b_0_2574"/>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3736b5e132b_0_2574"/>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06" name="Google Shape;306;g3736b5e132b_0_2574"/>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307" name="Google Shape;307;g3736b5e132b_0_257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08"/>
        <p:cNvGrpSpPr/>
        <p:nvPr/>
      </p:nvGrpSpPr>
      <p:grpSpPr>
        <a:xfrm>
          <a:off x="0" y="0"/>
          <a:ext cx="0" cy="0"/>
          <a:chOff x="0" y="0"/>
          <a:chExt cx="0" cy="0"/>
        </a:xfrm>
      </p:grpSpPr>
      <p:sp>
        <p:nvSpPr>
          <p:cNvPr id="309" name="Google Shape;309;g3736b5e132b_0_2579"/>
          <p:cNvSpPr>
            <a:spLocks noGrp="1"/>
          </p:cNvSpPr>
          <p:nvPr>
            <p:ph type="pic" idx="2"/>
          </p:nvPr>
        </p:nvSpPr>
        <p:spPr>
          <a:xfrm>
            <a:off x="0" y="0"/>
            <a:ext cx="9144000" cy="5143500"/>
          </a:xfrm>
          <a:prstGeom prst="rect">
            <a:avLst/>
          </a:prstGeom>
          <a:noFill/>
          <a:ln>
            <a:noFill/>
          </a:ln>
        </p:spPr>
      </p:sp>
      <p:sp>
        <p:nvSpPr>
          <p:cNvPr id="310" name="Google Shape;310;g3736b5e132b_0_2579"/>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11" name="Google Shape;311;g3736b5e132b_0_2579"/>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2" name="Google Shape;312;g3736b5e132b_0_2579"/>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13" name="Google Shape;313;g3736b5e132b_0_25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14"/>
        <p:cNvGrpSpPr/>
        <p:nvPr/>
      </p:nvGrpSpPr>
      <p:grpSpPr>
        <a:xfrm>
          <a:off x="0" y="0"/>
          <a:ext cx="0" cy="0"/>
          <a:chOff x="0" y="0"/>
          <a:chExt cx="0" cy="0"/>
        </a:xfrm>
      </p:grpSpPr>
      <p:sp>
        <p:nvSpPr>
          <p:cNvPr id="315" name="Google Shape;315;g3736b5e132b_0_2585"/>
          <p:cNvSpPr>
            <a:spLocks noGrp="1"/>
          </p:cNvSpPr>
          <p:nvPr>
            <p:ph type="pic" idx="2"/>
          </p:nvPr>
        </p:nvSpPr>
        <p:spPr>
          <a:xfrm>
            <a:off x="5485725" y="523025"/>
            <a:ext cx="3135300" cy="4097700"/>
          </a:xfrm>
          <a:prstGeom prst="roundRect">
            <a:avLst>
              <a:gd name="adj" fmla="val 16667"/>
            </a:avLst>
          </a:prstGeom>
          <a:noFill/>
          <a:ln>
            <a:noFill/>
          </a:ln>
        </p:spPr>
      </p:sp>
      <p:sp>
        <p:nvSpPr>
          <p:cNvPr id="316" name="Google Shape;316;g3736b5e132b_0_2585"/>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17" name="Google Shape;317;g3736b5e132b_0_2585"/>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18" name="Google Shape;318;g3736b5e132b_0_258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19"/>
        <p:cNvGrpSpPr/>
        <p:nvPr/>
      </p:nvGrpSpPr>
      <p:grpSpPr>
        <a:xfrm>
          <a:off x="0" y="0"/>
          <a:ext cx="0" cy="0"/>
          <a:chOff x="0" y="0"/>
          <a:chExt cx="0" cy="0"/>
        </a:xfrm>
      </p:grpSpPr>
      <p:sp>
        <p:nvSpPr>
          <p:cNvPr id="320" name="Google Shape;320;g3736b5e132b_0_2590"/>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1" name="Google Shape;321;g3736b5e132b_0_2590"/>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2" name="Google Shape;322;g3736b5e132b_0_2590"/>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3" name="Google Shape;323;g3736b5e132b_0_2590"/>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24" name="Google Shape;324;g3736b5e132b_0_2590"/>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5" name="Google Shape;325;g3736b5e132b_0_2590"/>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26" name="Google Shape;326;g3736b5e132b_0_2590"/>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327" name="Google Shape;327;g3736b5e132b_0_2590"/>
          <p:cNvSpPr>
            <a:spLocks noGrp="1"/>
          </p:cNvSpPr>
          <p:nvPr>
            <p:ph type="pic" idx="7"/>
          </p:nvPr>
        </p:nvSpPr>
        <p:spPr>
          <a:xfrm>
            <a:off x="7049625" y="523025"/>
            <a:ext cx="1305900" cy="1918500"/>
          </a:xfrm>
          <a:prstGeom prst="roundRect">
            <a:avLst>
              <a:gd name="adj" fmla="val 16667"/>
            </a:avLst>
          </a:prstGeom>
          <a:noFill/>
          <a:ln>
            <a:noFill/>
          </a:ln>
        </p:spPr>
      </p:sp>
      <p:sp>
        <p:nvSpPr>
          <p:cNvPr id="328" name="Google Shape;328;g3736b5e132b_0_2590"/>
          <p:cNvSpPr>
            <a:spLocks noGrp="1"/>
          </p:cNvSpPr>
          <p:nvPr>
            <p:ph type="pic" idx="8"/>
          </p:nvPr>
        </p:nvSpPr>
        <p:spPr>
          <a:xfrm>
            <a:off x="784775" y="522100"/>
            <a:ext cx="1305900" cy="1918500"/>
          </a:xfrm>
          <a:prstGeom prst="roundRect">
            <a:avLst>
              <a:gd name="adj" fmla="val 16667"/>
            </a:avLst>
          </a:prstGeom>
          <a:noFill/>
          <a:ln>
            <a:noFill/>
          </a:ln>
        </p:spPr>
      </p:sp>
      <p:sp>
        <p:nvSpPr>
          <p:cNvPr id="329" name="Google Shape;329;g3736b5e132b_0_2590"/>
          <p:cNvSpPr>
            <a:spLocks noGrp="1"/>
          </p:cNvSpPr>
          <p:nvPr>
            <p:ph type="pic" idx="9"/>
          </p:nvPr>
        </p:nvSpPr>
        <p:spPr>
          <a:xfrm>
            <a:off x="2343950" y="523500"/>
            <a:ext cx="1305900" cy="1918500"/>
          </a:xfrm>
          <a:prstGeom prst="roundRect">
            <a:avLst>
              <a:gd name="adj" fmla="val 16667"/>
            </a:avLst>
          </a:prstGeom>
          <a:noFill/>
          <a:ln>
            <a:noFill/>
          </a:ln>
        </p:spPr>
      </p:sp>
      <p:sp>
        <p:nvSpPr>
          <p:cNvPr id="330" name="Google Shape;330;g3736b5e132b_0_2590"/>
          <p:cNvSpPr>
            <a:spLocks noGrp="1"/>
          </p:cNvSpPr>
          <p:nvPr>
            <p:ph type="pic" idx="13"/>
          </p:nvPr>
        </p:nvSpPr>
        <p:spPr>
          <a:xfrm>
            <a:off x="3915213" y="523500"/>
            <a:ext cx="1305900" cy="1918500"/>
          </a:xfrm>
          <a:prstGeom prst="roundRect">
            <a:avLst>
              <a:gd name="adj" fmla="val 16667"/>
            </a:avLst>
          </a:prstGeom>
          <a:noFill/>
          <a:ln>
            <a:noFill/>
          </a:ln>
        </p:spPr>
      </p:sp>
      <p:sp>
        <p:nvSpPr>
          <p:cNvPr id="331" name="Google Shape;331;g3736b5e132b_0_2590"/>
          <p:cNvSpPr>
            <a:spLocks noGrp="1"/>
          </p:cNvSpPr>
          <p:nvPr>
            <p:ph type="pic" idx="14"/>
          </p:nvPr>
        </p:nvSpPr>
        <p:spPr>
          <a:xfrm>
            <a:off x="5490975" y="523500"/>
            <a:ext cx="1305900" cy="1918500"/>
          </a:xfrm>
          <a:prstGeom prst="roundRect">
            <a:avLst>
              <a:gd name="adj" fmla="val 16667"/>
            </a:avLst>
          </a:prstGeom>
          <a:noFill/>
          <a:ln>
            <a:noFill/>
          </a:ln>
        </p:spPr>
      </p:sp>
      <p:sp>
        <p:nvSpPr>
          <p:cNvPr id="332" name="Google Shape;332;g3736b5e132b_0_2590"/>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g3736b5e132b_0_2590"/>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34" name="Google Shape;334;g3736b5e132b_0_2590"/>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5" name="Google Shape;335;g3736b5e132b_0_2590"/>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6" name="Google Shape;336;g3736b5e132b_0_2590"/>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7" name="Google Shape;337;g3736b5e132b_0_2590"/>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8" name="Google Shape;338;g3736b5e132b_0_259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39"/>
        <p:cNvGrpSpPr/>
        <p:nvPr/>
      </p:nvGrpSpPr>
      <p:grpSpPr>
        <a:xfrm>
          <a:off x="0" y="0"/>
          <a:ext cx="0" cy="0"/>
          <a:chOff x="0" y="0"/>
          <a:chExt cx="0" cy="0"/>
        </a:xfrm>
      </p:grpSpPr>
      <p:sp>
        <p:nvSpPr>
          <p:cNvPr id="340" name="Google Shape;340;g3736b5e132b_0_2610"/>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1" name="Google Shape;341;g3736b5e132b_0_2610"/>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42" name="Google Shape;342;g3736b5e132b_0_261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43"/>
        <p:cNvGrpSpPr/>
        <p:nvPr/>
      </p:nvGrpSpPr>
      <p:grpSpPr>
        <a:xfrm>
          <a:off x="0" y="0"/>
          <a:ext cx="0" cy="0"/>
          <a:chOff x="0" y="0"/>
          <a:chExt cx="0" cy="0"/>
        </a:xfrm>
      </p:grpSpPr>
      <p:sp>
        <p:nvSpPr>
          <p:cNvPr id="344" name="Google Shape;344;g3736b5e132b_0_2614"/>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45" name="Google Shape;345;g3736b5e132b_0_2614"/>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46" name="Google Shape;346;g3736b5e132b_0_26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F0000"/>
        </a:solidFill>
        <a:effectLst/>
      </p:bgPr>
    </p:bg>
    <p:spTree>
      <p:nvGrpSpPr>
        <p:cNvPr id="1" name="Shape 31"/>
        <p:cNvGrpSpPr/>
        <p:nvPr/>
      </p:nvGrpSpPr>
      <p:grpSpPr>
        <a:xfrm>
          <a:off x="0" y="0"/>
          <a:ext cx="0" cy="0"/>
          <a:chOff x="0" y="0"/>
          <a:chExt cx="0" cy="0"/>
        </a:xfrm>
      </p:grpSpPr>
      <p:sp>
        <p:nvSpPr>
          <p:cNvPr id="32" name="Google Shape;32;g36299d5ead3_12_24"/>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3" name="Google Shape;33;g36299d5ead3_12_24"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4" name="Google Shape;34;g36299d5ead3_12_24"/>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RELEASE 1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47"/>
        <p:cNvGrpSpPr/>
        <p:nvPr/>
      </p:nvGrpSpPr>
      <p:grpSpPr>
        <a:xfrm>
          <a:off x="0" y="0"/>
          <a:ext cx="0" cy="0"/>
          <a:chOff x="0" y="0"/>
          <a:chExt cx="0" cy="0"/>
        </a:xfrm>
      </p:grpSpPr>
      <p:sp>
        <p:nvSpPr>
          <p:cNvPr id="348" name="Google Shape;348;g3736b5e132b_0_261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49" name="Google Shape;349;g3736b5e132b_0_2618"/>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0" name="Google Shape;350;g3736b5e132b_0_2618"/>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1" name="Google Shape;351;g3736b5e132b_0_2618"/>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2" name="Google Shape;352;g3736b5e132b_0_2618"/>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3" name="Google Shape;353;g3736b5e132b_0_2618"/>
          <p:cNvSpPr>
            <a:spLocks noGrp="1"/>
          </p:cNvSpPr>
          <p:nvPr>
            <p:ph type="pic" idx="5"/>
          </p:nvPr>
        </p:nvSpPr>
        <p:spPr>
          <a:xfrm>
            <a:off x="7049625" y="1588125"/>
            <a:ext cx="1305900" cy="1918500"/>
          </a:xfrm>
          <a:prstGeom prst="roundRect">
            <a:avLst>
              <a:gd name="adj" fmla="val 16667"/>
            </a:avLst>
          </a:prstGeom>
          <a:noFill/>
          <a:ln>
            <a:noFill/>
          </a:ln>
        </p:spPr>
      </p:sp>
      <p:sp>
        <p:nvSpPr>
          <p:cNvPr id="354" name="Google Shape;354;g3736b5e132b_0_2618"/>
          <p:cNvSpPr>
            <a:spLocks noGrp="1"/>
          </p:cNvSpPr>
          <p:nvPr>
            <p:ph type="pic" idx="6"/>
          </p:nvPr>
        </p:nvSpPr>
        <p:spPr>
          <a:xfrm>
            <a:off x="3915213" y="1588600"/>
            <a:ext cx="1305900" cy="1918500"/>
          </a:xfrm>
          <a:prstGeom prst="roundRect">
            <a:avLst>
              <a:gd name="adj" fmla="val 16667"/>
            </a:avLst>
          </a:prstGeom>
          <a:noFill/>
          <a:ln>
            <a:noFill/>
          </a:ln>
        </p:spPr>
      </p:sp>
      <p:sp>
        <p:nvSpPr>
          <p:cNvPr id="355" name="Google Shape;355;g3736b5e132b_0_2618"/>
          <p:cNvSpPr>
            <a:spLocks noGrp="1"/>
          </p:cNvSpPr>
          <p:nvPr>
            <p:ph type="pic" idx="7"/>
          </p:nvPr>
        </p:nvSpPr>
        <p:spPr>
          <a:xfrm>
            <a:off x="5490975" y="1588600"/>
            <a:ext cx="1305900" cy="1918500"/>
          </a:xfrm>
          <a:prstGeom prst="roundRect">
            <a:avLst>
              <a:gd name="adj" fmla="val 16667"/>
            </a:avLst>
          </a:prstGeom>
          <a:noFill/>
          <a:ln>
            <a:noFill/>
          </a:ln>
        </p:spPr>
      </p:sp>
      <p:sp>
        <p:nvSpPr>
          <p:cNvPr id="356" name="Google Shape;356;g3736b5e132b_0_2618"/>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7" name="Google Shape;357;g3736b5e132b_0_2618"/>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8" name="Google Shape;358;g3736b5e132b_0_2618"/>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9" name="Google Shape;359;g3736b5e132b_0_2618"/>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360" name="Google Shape;360;g3736b5e132b_0_2618"/>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1" name="Google Shape;361;g3736b5e132b_0_2618"/>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62" name="Google Shape;362;g3736b5e132b_0_26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63"/>
        <p:cNvGrpSpPr/>
        <p:nvPr/>
      </p:nvGrpSpPr>
      <p:grpSpPr>
        <a:xfrm>
          <a:off x="0" y="0"/>
          <a:ext cx="0" cy="0"/>
          <a:chOff x="0" y="0"/>
          <a:chExt cx="0" cy="0"/>
        </a:xfrm>
      </p:grpSpPr>
      <p:sp>
        <p:nvSpPr>
          <p:cNvPr id="364" name="Google Shape;364;g3736b5e132b_0_2634"/>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5" name="Google Shape;365;g3736b5e132b_0_2634"/>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66" name="Google Shape;366;g3736b5e132b_0_2634"/>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367" name="Google Shape;367;g3736b5e132b_0_2634"/>
          <p:cNvSpPr>
            <a:spLocks noGrp="1"/>
          </p:cNvSpPr>
          <p:nvPr>
            <p:ph type="pic" idx="3"/>
          </p:nvPr>
        </p:nvSpPr>
        <p:spPr>
          <a:xfrm>
            <a:off x="7049625" y="523025"/>
            <a:ext cx="1305900" cy="1918500"/>
          </a:xfrm>
          <a:prstGeom prst="roundRect">
            <a:avLst>
              <a:gd name="adj" fmla="val 16667"/>
            </a:avLst>
          </a:prstGeom>
          <a:noFill/>
          <a:ln>
            <a:noFill/>
          </a:ln>
        </p:spPr>
      </p:sp>
      <p:sp>
        <p:nvSpPr>
          <p:cNvPr id="368" name="Google Shape;368;g3736b5e132b_0_2634"/>
          <p:cNvSpPr>
            <a:spLocks noGrp="1"/>
          </p:cNvSpPr>
          <p:nvPr>
            <p:ph type="pic" idx="4"/>
          </p:nvPr>
        </p:nvSpPr>
        <p:spPr>
          <a:xfrm>
            <a:off x="784775" y="522100"/>
            <a:ext cx="1305900" cy="1918500"/>
          </a:xfrm>
          <a:prstGeom prst="roundRect">
            <a:avLst>
              <a:gd name="adj" fmla="val 16667"/>
            </a:avLst>
          </a:prstGeom>
          <a:noFill/>
          <a:ln>
            <a:noFill/>
          </a:ln>
        </p:spPr>
      </p:sp>
      <p:sp>
        <p:nvSpPr>
          <p:cNvPr id="369" name="Google Shape;369;g3736b5e132b_0_2634"/>
          <p:cNvSpPr>
            <a:spLocks noGrp="1"/>
          </p:cNvSpPr>
          <p:nvPr>
            <p:ph type="pic" idx="5"/>
          </p:nvPr>
        </p:nvSpPr>
        <p:spPr>
          <a:xfrm>
            <a:off x="2343950" y="523500"/>
            <a:ext cx="1305900" cy="1918500"/>
          </a:xfrm>
          <a:prstGeom prst="roundRect">
            <a:avLst>
              <a:gd name="adj" fmla="val 16667"/>
            </a:avLst>
          </a:prstGeom>
          <a:noFill/>
          <a:ln>
            <a:noFill/>
          </a:ln>
        </p:spPr>
      </p:sp>
      <p:sp>
        <p:nvSpPr>
          <p:cNvPr id="370" name="Google Shape;370;g3736b5e132b_0_2634"/>
          <p:cNvSpPr>
            <a:spLocks noGrp="1"/>
          </p:cNvSpPr>
          <p:nvPr>
            <p:ph type="pic" idx="6"/>
          </p:nvPr>
        </p:nvSpPr>
        <p:spPr>
          <a:xfrm>
            <a:off x="3915213" y="523500"/>
            <a:ext cx="1305900" cy="1918500"/>
          </a:xfrm>
          <a:prstGeom prst="roundRect">
            <a:avLst>
              <a:gd name="adj" fmla="val 16667"/>
            </a:avLst>
          </a:prstGeom>
          <a:noFill/>
          <a:ln>
            <a:noFill/>
          </a:ln>
        </p:spPr>
      </p:sp>
      <p:sp>
        <p:nvSpPr>
          <p:cNvPr id="371" name="Google Shape;371;g3736b5e132b_0_2634"/>
          <p:cNvSpPr>
            <a:spLocks noGrp="1"/>
          </p:cNvSpPr>
          <p:nvPr>
            <p:ph type="pic" idx="7"/>
          </p:nvPr>
        </p:nvSpPr>
        <p:spPr>
          <a:xfrm>
            <a:off x="5490975" y="523500"/>
            <a:ext cx="1305900" cy="1918500"/>
          </a:xfrm>
          <a:prstGeom prst="roundRect">
            <a:avLst>
              <a:gd name="adj" fmla="val 16667"/>
            </a:avLst>
          </a:prstGeom>
          <a:noFill/>
          <a:ln>
            <a:noFill/>
          </a:ln>
        </p:spPr>
      </p:sp>
      <p:sp>
        <p:nvSpPr>
          <p:cNvPr id="372" name="Google Shape;372;g3736b5e132b_0_2634"/>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73" name="Google Shape;373;g3736b5e132b_0_2634"/>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74" name="Google Shape;374;g3736b5e132b_0_2634"/>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5" name="Google Shape;375;g3736b5e132b_0_2634"/>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6" name="Google Shape;376;g3736b5e132b_0_2634"/>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7" name="Google Shape;377;g3736b5e132b_0_2634"/>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8" name="Google Shape;378;g3736b5e132b_0_2634"/>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9" name="Google Shape;379;g3736b5e132b_0_2634"/>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0" name="Google Shape;380;g3736b5e132b_0_2634"/>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81" name="Google Shape;381;g3736b5e132b_0_2634"/>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2" name="Google Shape;382;g3736b5e132b_0_26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83"/>
        <p:cNvGrpSpPr/>
        <p:nvPr/>
      </p:nvGrpSpPr>
      <p:grpSpPr>
        <a:xfrm>
          <a:off x="0" y="0"/>
          <a:ext cx="0" cy="0"/>
          <a:chOff x="0" y="0"/>
          <a:chExt cx="0" cy="0"/>
        </a:xfrm>
      </p:grpSpPr>
      <p:sp>
        <p:nvSpPr>
          <p:cNvPr id="384" name="Google Shape;384;g3736b5e132b_0_2654"/>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5" name="Google Shape;385;g3736b5e132b_0_2654"/>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86" name="Google Shape;386;g3736b5e132b_0_265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87"/>
        <p:cNvGrpSpPr/>
        <p:nvPr/>
      </p:nvGrpSpPr>
      <p:grpSpPr>
        <a:xfrm>
          <a:off x="0" y="0"/>
          <a:ext cx="0" cy="0"/>
          <a:chOff x="0" y="0"/>
          <a:chExt cx="0" cy="0"/>
        </a:xfrm>
      </p:grpSpPr>
      <p:sp>
        <p:nvSpPr>
          <p:cNvPr id="388" name="Google Shape;388;g3736b5e132b_0_2658"/>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9" name="Google Shape;389;g3736b5e132b_0_2658"/>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90" name="Google Shape;390;g3736b5e132b_0_265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395"/>
        <p:cNvGrpSpPr/>
        <p:nvPr/>
      </p:nvGrpSpPr>
      <p:grpSpPr>
        <a:xfrm>
          <a:off x="0" y="0"/>
          <a:ext cx="0" cy="0"/>
          <a:chOff x="0" y="0"/>
          <a:chExt cx="0" cy="0"/>
        </a:xfrm>
      </p:grpSpPr>
      <p:sp>
        <p:nvSpPr>
          <p:cNvPr id="396" name="Google Shape;396;g3736b5e132b_0_2666"/>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97" name="Google Shape;397;g3736b5e132b_0_2666"/>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398" name="Google Shape;398;g3736b5e132b_0_26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9"/>
        <p:cNvGrpSpPr/>
        <p:nvPr/>
      </p:nvGrpSpPr>
      <p:grpSpPr>
        <a:xfrm>
          <a:off x="0" y="0"/>
          <a:ext cx="0" cy="0"/>
          <a:chOff x="0" y="0"/>
          <a:chExt cx="0" cy="0"/>
        </a:xfrm>
      </p:grpSpPr>
      <p:sp>
        <p:nvSpPr>
          <p:cNvPr id="400" name="Google Shape;400;g3736b5e132b_0_267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01" name="Google Shape;401;g3736b5e132b_0_267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2" name="Google Shape;402;g3736b5e132b_0_26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403"/>
        <p:cNvGrpSpPr/>
        <p:nvPr/>
      </p:nvGrpSpPr>
      <p:grpSpPr>
        <a:xfrm>
          <a:off x="0" y="0"/>
          <a:ext cx="0" cy="0"/>
          <a:chOff x="0" y="0"/>
          <a:chExt cx="0" cy="0"/>
        </a:xfrm>
      </p:grpSpPr>
      <p:sp>
        <p:nvSpPr>
          <p:cNvPr id="404" name="Google Shape;404;g3736b5e132b_0_26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5" name="Google Shape;405;g3736b5e132b_0_26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06"/>
        <p:cNvGrpSpPr/>
        <p:nvPr/>
      </p:nvGrpSpPr>
      <p:grpSpPr>
        <a:xfrm>
          <a:off x="0" y="0"/>
          <a:ext cx="0" cy="0"/>
          <a:chOff x="0" y="0"/>
          <a:chExt cx="0" cy="0"/>
        </a:xfrm>
      </p:grpSpPr>
      <p:sp>
        <p:nvSpPr>
          <p:cNvPr id="407" name="Google Shape;407;g3736b5e132b_0_26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8" name="Google Shape;408;g3736b5e132b_0_26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09" name="Google Shape;409;g3736b5e132b_0_26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410"/>
        <p:cNvGrpSpPr/>
        <p:nvPr/>
      </p:nvGrpSpPr>
      <p:grpSpPr>
        <a:xfrm>
          <a:off x="0" y="0"/>
          <a:ext cx="0" cy="0"/>
          <a:chOff x="0" y="0"/>
          <a:chExt cx="0" cy="0"/>
        </a:xfrm>
      </p:grpSpPr>
      <p:sp>
        <p:nvSpPr>
          <p:cNvPr id="411" name="Google Shape;411;g3736b5e132b_0_26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2" name="Google Shape;412;g3736b5e132b_0_268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3" name="Google Shape;413;g3736b5e132b_0_268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4" name="Google Shape;414;g3736b5e132b_0_26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15"/>
        <p:cNvGrpSpPr/>
        <p:nvPr/>
      </p:nvGrpSpPr>
      <p:grpSpPr>
        <a:xfrm>
          <a:off x="0" y="0"/>
          <a:ext cx="0" cy="0"/>
          <a:chOff x="0" y="0"/>
          <a:chExt cx="0" cy="0"/>
        </a:xfrm>
      </p:grpSpPr>
      <p:sp>
        <p:nvSpPr>
          <p:cNvPr id="416" name="Google Shape;416;g3736b5e132b_0_26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g3736b5e132b_0_26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FF0000"/>
        </a:solidFill>
        <a:effectLst/>
      </p:bgPr>
    </p:bg>
    <p:spTree>
      <p:nvGrpSpPr>
        <p:cNvPr id="1" name="Shape 35"/>
        <p:cNvGrpSpPr/>
        <p:nvPr/>
      </p:nvGrpSpPr>
      <p:grpSpPr>
        <a:xfrm>
          <a:off x="0" y="0"/>
          <a:ext cx="0" cy="0"/>
          <a:chOff x="0" y="0"/>
          <a:chExt cx="0" cy="0"/>
        </a:xfrm>
      </p:grpSpPr>
      <p:sp>
        <p:nvSpPr>
          <p:cNvPr id="36" name="Google Shape;36;g36299d5ead3_12_28"/>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7" name="Google Shape;37;g36299d5ead3_12_2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8" name="Google Shape;38;g36299d5ead3_12_2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8"/>
        <p:cNvGrpSpPr/>
        <p:nvPr/>
      </p:nvGrpSpPr>
      <p:grpSpPr>
        <a:xfrm>
          <a:off x="0" y="0"/>
          <a:ext cx="0" cy="0"/>
          <a:chOff x="0" y="0"/>
          <a:chExt cx="0" cy="0"/>
        </a:xfrm>
      </p:grpSpPr>
      <p:sp>
        <p:nvSpPr>
          <p:cNvPr id="419" name="Google Shape;419;g3736b5e132b_0_268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0" name="Google Shape;420;g3736b5e132b_0_268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21" name="Google Shape;421;g3736b5e132b_0_26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22"/>
        <p:cNvGrpSpPr/>
        <p:nvPr/>
      </p:nvGrpSpPr>
      <p:grpSpPr>
        <a:xfrm>
          <a:off x="0" y="0"/>
          <a:ext cx="0" cy="0"/>
          <a:chOff x="0" y="0"/>
          <a:chExt cx="0" cy="0"/>
        </a:xfrm>
      </p:grpSpPr>
      <p:sp>
        <p:nvSpPr>
          <p:cNvPr id="423" name="Google Shape;423;g3736b5e132b_0_26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4" name="Google Shape;424;g3736b5e132b_0_26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25"/>
        <p:cNvGrpSpPr/>
        <p:nvPr/>
      </p:nvGrpSpPr>
      <p:grpSpPr>
        <a:xfrm>
          <a:off x="0" y="0"/>
          <a:ext cx="0" cy="0"/>
          <a:chOff x="0" y="0"/>
          <a:chExt cx="0" cy="0"/>
        </a:xfrm>
      </p:grpSpPr>
      <p:sp>
        <p:nvSpPr>
          <p:cNvPr id="426" name="Google Shape;426;g3736b5e132b_0_26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3736b5e132b_0_26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8" name="Google Shape;428;g3736b5e132b_0_26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9" name="Google Shape;429;g3736b5e132b_0_26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430" name="Google Shape;430;g3736b5e132b_0_26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31"/>
        <p:cNvGrpSpPr/>
        <p:nvPr/>
      </p:nvGrpSpPr>
      <p:grpSpPr>
        <a:xfrm>
          <a:off x="0" y="0"/>
          <a:ext cx="0" cy="0"/>
          <a:chOff x="0" y="0"/>
          <a:chExt cx="0" cy="0"/>
        </a:xfrm>
      </p:grpSpPr>
      <p:sp>
        <p:nvSpPr>
          <p:cNvPr id="432" name="Google Shape;432;g3736b5e132b_0_270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33" name="Google Shape;433;g3736b5e132b_0_27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34"/>
        <p:cNvGrpSpPr/>
        <p:nvPr/>
      </p:nvGrpSpPr>
      <p:grpSpPr>
        <a:xfrm>
          <a:off x="0" y="0"/>
          <a:ext cx="0" cy="0"/>
          <a:chOff x="0" y="0"/>
          <a:chExt cx="0" cy="0"/>
        </a:xfrm>
      </p:grpSpPr>
      <p:sp>
        <p:nvSpPr>
          <p:cNvPr id="435" name="Google Shape;435;g3736b5e132b_0_270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36" name="Google Shape;436;g3736b5e132b_0_270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437" name="Google Shape;437;g3736b5e132b_0_27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38"/>
        <p:cNvGrpSpPr/>
        <p:nvPr/>
      </p:nvGrpSpPr>
      <p:grpSpPr>
        <a:xfrm>
          <a:off x="0" y="0"/>
          <a:ext cx="0" cy="0"/>
          <a:chOff x="0" y="0"/>
          <a:chExt cx="0" cy="0"/>
        </a:xfrm>
      </p:grpSpPr>
      <p:sp>
        <p:nvSpPr>
          <p:cNvPr id="439" name="Google Shape;439;g3736b5e132b_0_27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40"/>
        <p:cNvGrpSpPr/>
        <p:nvPr/>
      </p:nvGrpSpPr>
      <p:grpSpPr>
        <a:xfrm>
          <a:off x="0" y="0"/>
          <a:ext cx="0" cy="0"/>
          <a:chOff x="0" y="0"/>
          <a:chExt cx="0" cy="0"/>
        </a:xfrm>
      </p:grpSpPr>
      <p:sp>
        <p:nvSpPr>
          <p:cNvPr id="441" name="Google Shape;441;g3736b5e132b_0_2711"/>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g3736b5e132b_0_27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43" name="Google Shape;443;g3736b5e132b_0_2711"/>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4" name="Google Shape;444;g3736b5e132b_0_2711"/>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5" name="Google Shape;445;g3736b5e132b_0_2711"/>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6" name="Google Shape;446;g3736b5e132b_0_2711"/>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7" name="Google Shape;447;g3736b5e132b_0_2711"/>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8" name="Google Shape;448;g3736b5e132b_0_2711"/>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49"/>
        <p:cNvGrpSpPr/>
        <p:nvPr/>
      </p:nvGrpSpPr>
      <p:grpSpPr>
        <a:xfrm>
          <a:off x="0" y="0"/>
          <a:ext cx="0" cy="0"/>
          <a:chOff x="0" y="0"/>
          <a:chExt cx="0" cy="0"/>
        </a:xfrm>
      </p:grpSpPr>
      <p:sp>
        <p:nvSpPr>
          <p:cNvPr id="450" name="Google Shape;450;g3736b5e132b_0_27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1" name="Google Shape;451;g3736b5e132b_0_2720"/>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2" name="Google Shape;452;g3736b5e132b_0_2720"/>
          <p:cNvSpPr>
            <a:spLocks noGrp="1"/>
          </p:cNvSpPr>
          <p:nvPr>
            <p:ph type="pic" idx="2"/>
          </p:nvPr>
        </p:nvSpPr>
        <p:spPr>
          <a:xfrm>
            <a:off x="4992024" y="1152775"/>
            <a:ext cx="3840300" cy="3416400"/>
          </a:xfrm>
          <a:prstGeom prst="rect">
            <a:avLst/>
          </a:prstGeom>
          <a:noFill/>
          <a:ln>
            <a:noFill/>
          </a:ln>
        </p:spPr>
      </p:sp>
      <p:sp>
        <p:nvSpPr>
          <p:cNvPr id="453" name="Google Shape;453;g3736b5e132b_0_27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54"/>
        <p:cNvGrpSpPr/>
        <p:nvPr/>
      </p:nvGrpSpPr>
      <p:grpSpPr>
        <a:xfrm>
          <a:off x="0" y="0"/>
          <a:ext cx="0" cy="0"/>
          <a:chOff x="0" y="0"/>
          <a:chExt cx="0" cy="0"/>
        </a:xfrm>
      </p:grpSpPr>
      <p:sp>
        <p:nvSpPr>
          <p:cNvPr id="455" name="Google Shape;455;g3736b5e132b_0_27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56" name="Google Shape;456;g3736b5e132b_0_272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7" name="Google Shape;457;g3736b5e132b_0_2725"/>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8" name="Google Shape;458;g3736b5e132b_0_2725"/>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9" name="Google Shape;459;g3736b5e132b_0_2725"/>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0" name="Google Shape;460;g3736b5e132b_0_2725"/>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61"/>
        <p:cNvGrpSpPr/>
        <p:nvPr/>
      </p:nvGrpSpPr>
      <p:grpSpPr>
        <a:xfrm>
          <a:off x="0" y="0"/>
          <a:ext cx="0" cy="0"/>
          <a:chOff x="0" y="0"/>
          <a:chExt cx="0" cy="0"/>
        </a:xfrm>
      </p:grpSpPr>
      <p:sp>
        <p:nvSpPr>
          <p:cNvPr id="462" name="Google Shape;462;g3736b5e132b_0_27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63" name="Google Shape;463;g3736b5e132b_0_2732"/>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4" name="Google Shape;464;g3736b5e132b_0_2732"/>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5" name="Google Shape;465;g3736b5e132b_0_2732"/>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6" name="Google Shape;466;g3736b5e132b_0_2732"/>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7" name="Google Shape;467;g3736b5e132b_0_2732"/>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8" name="Google Shape;468;g3736b5e132b_0_2732"/>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9" name="Google Shape;469;g3736b5e132b_0_2732"/>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2">
  <p:cSld name="TITLE_AND_BODY_1_2">
    <p:bg>
      <p:bgPr>
        <a:solidFill>
          <a:srgbClr val="FF0000"/>
        </a:solidFill>
        <a:effectLst/>
      </p:bgPr>
    </p:bg>
    <p:spTree>
      <p:nvGrpSpPr>
        <p:cNvPr id="1" name="Shape 39"/>
        <p:cNvGrpSpPr/>
        <p:nvPr/>
      </p:nvGrpSpPr>
      <p:grpSpPr>
        <a:xfrm>
          <a:off x="0" y="0"/>
          <a:ext cx="0" cy="0"/>
          <a:chOff x="0" y="0"/>
          <a:chExt cx="0" cy="0"/>
        </a:xfrm>
      </p:grpSpPr>
      <p:sp>
        <p:nvSpPr>
          <p:cNvPr id="40" name="Google Shape;40;g36299d5ead3_12_32"/>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Char char="●"/>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1" name="Google Shape;41;g36299d5ead3_12_32"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2" name="Google Shape;42;g36299d5ead3_12_32"/>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70"/>
        <p:cNvGrpSpPr/>
        <p:nvPr/>
      </p:nvGrpSpPr>
      <p:grpSpPr>
        <a:xfrm>
          <a:off x="0" y="0"/>
          <a:ext cx="0" cy="0"/>
          <a:chOff x="0" y="0"/>
          <a:chExt cx="0" cy="0"/>
        </a:xfrm>
      </p:grpSpPr>
      <p:sp>
        <p:nvSpPr>
          <p:cNvPr id="471" name="Google Shape;471;g3736b5e132b_0_27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72" name="Google Shape;472;g3736b5e132b_0_2741"/>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3" name="Google Shape;473;g3736b5e132b_0_2741"/>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4" name="Google Shape;474;g3736b5e132b_0_2741"/>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5" name="Google Shape;475;g3736b5e132b_0_2741"/>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6" name="Google Shape;476;g3736b5e132b_0_2741"/>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7" name="Google Shape;477;g3736b5e132b_0_2741"/>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8" name="Google Shape;478;g3736b5e132b_0_2741"/>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9" name="Google Shape;479;g3736b5e132b_0_2741"/>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80" name="Google Shape;480;g3736b5e132b_0_2741"/>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81"/>
        <p:cNvGrpSpPr/>
        <p:nvPr/>
      </p:nvGrpSpPr>
      <p:grpSpPr>
        <a:xfrm>
          <a:off x="0" y="0"/>
          <a:ext cx="0" cy="0"/>
          <a:chOff x="0" y="0"/>
          <a:chExt cx="0" cy="0"/>
        </a:xfrm>
      </p:grpSpPr>
      <p:sp>
        <p:nvSpPr>
          <p:cNvPr id="482" name="Google Shape;482;g3736b5e132b_0_27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3" name="Google Shape;483;g3736b5e132b_0_27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84" name="Google Shape;484;g3736b5e132b_0_275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85"/>
        <p:cNvGrpSpPr/>
        <p:nvPr/>
      </p:nvGrpSpPr>
      <p:grpSpPr>
        <a:xfrm>
          <a:off x="0" y="0"/>
          <a:ext cx="0" cy="0"/>
          <a:chOff x="0" y="0"/>
          <a:chExt cx="0" cy="0"/>
        </a:xfrm>
      </p:grpSpPr>
      <p:sp>
        <p:nvSpPr>
          <p:cNvPr id="486" name="Google Shape;486;g3736b5e132b_0_2756"/>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87" name="Google Shape;487;g3736b5e132b_0_2756"/>
          <p:cNvSpPr>
            <a:spLocks noGrp="1"/>
          </p:cNvSpPr>
          <p:nvPr>
            <p:ph type="pic" idx="2"/>
          </p:nvPr>
        </p:nvSpPr>
        <p:spPr>
          <a:xfrm>
            <a:off x="4804825" y="1133300"/>
            <a:ext cx="4027500" cy="2392800"/>
          </a:xfrm>
          <a:prstGeom prst="rect">
            <a:avLst/>
          </a:prstGeom>
          <a:noFill/>
          <a:ln>
            <a:noFill/>
          </a:ln>
        </p:spPr>
      </p:sp>
      <p:sp>
        <p:nvSpPr>
          <p:cNvPr id="488" name="Google Shape;488;g3736b5e132b_0_2756"/>
          <p:cNvSpPr>
            <a:spLocks noGrp="1"/>
          </p:cNvSpPr>
          <p:nvPr>
            <p:ph type="pic" idx="3"/>
          </p:nvPr>
        </p:nvSpPr>
        <p:spPr>
          <a:xfrm>
            <a:off x="311725" y="1133300"/>
            <a:ext cx="4027500" cy="2392800"/>
          </a:xfrm>
          <a:prstGeom prst="rect">
            <a:avLst/>
          </a:prstGeom>
          <a:noFill/>
          <a:ln>
            <a:noFill/>
          </a:ln>
        </p:spPr>
      </p:sp>
      <p:sp>
        <p:nvSpPr>
          <p:cNvPr id="489" name="Google Shape;489;g3736b5e132b_0_2756"/>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0" name="Google Shape;490;g3736b5e132b_0_27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91" name="Google Shape;491;g3736b5e132b_0_27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g3736b5e132b_0_2756"/>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93" name="Google Shape;493;g3736b5e132b_0_2756"/>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94"/>
        <p:cNvGrpSpPr/>
        <p:nvPr/>
      </p:nvGrpSpPr>
      <p:grpSpPr>
        <a:xfrm>
          <a:off x="0" y="0"/>
          <a:ext cx="0" cy="0"/>
          <a:chOff x="0" y="0"/>
          <a:chExt cx="0" cy="0"/>
        </a:xfrm>
      </p:grpSpPr>
      <p:sp>
        <p:nvSpPr>
          <p:cNvPr id="495" name="Google Shape;495;g3736b5e132b_0_2765"/>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6" name="Google Shape;496;g3736b5e132b_0_2765"/>
          <p:cNvSpPr>
            <a:spLocks noGrp="1"/>
          </p:cNvSpPr>
          <p:nvPr>
            <p:ph type="pic" idx="2"/>
          </p:nvPr>
        </p:nvSpPr>
        <p:spPr>
          <a:xfrm>
            <a:off x="6205225" y="1128325"/>
            <a:ext cx="2627100" cy="2273100"/>
          </a:xfrm>
          <a:prstGeom prst="rect">
            <a:avLst/>
          </a:prstGeom>
          <a:noFill/>
          <a:ln>
            <a:noFill/>
          </a:ln>
        </p:spPr>
      </p:sp>
      <p:sp>
        <p:nvSpPr>
          <p:cNvPr id="497" name="Google Shape;497;g3736b5e132b_0_2765"/>
          <p:cNvSpPr>
            <a:spLocks noGrp="1"/>
          </p:cNvSpPr>
          <p:nvPr>
            <p:ph type="pic" idx="3"/>
          </p:nvPr>
        </p:nvSpPr>
        <p:spPr>
          <a:xfrm>
            <a:off x="311725" y="1128325"/>
            <a:ext cx="2627100" cy="2273100"/>
          </a:xfrm>
          <a:prstGeom prst="rect">
            <a:avLst/>
          </a:prstGeom>
          <a:noFill/>
          <a:ln>
            <a:noFill/>
          </a:ln>
        </p:spPr>
      </p:sp>
      <p:sp>
        <p:nvSpPr>
          <p:cNvPr id="498" name="Google Shape;498;g3736b5e132b_0_2765"/>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9" name="Google Shape;499;g3736b5e132b_0_2765"/>
          <p:cNvSpPr>
            <a:spLocks noGrp="1"/>
          </p:cNvSpPr>
          <p:nvPr>
            <p:ph type="pic" idx="5"/>
          </p:nvPr>
        </p:nvSpPr>
        <p:spPr>
          <a:xfrm>
            <a:off x="3255250" y="1128325"/>
            <a:ext cx="2627100" cy="2273100"/>
          </a:xfrm>
          <a:prstGeom prst="rect">
            <a:avLst/>
          </a:prstGeom>
          <a:noFill/>
          <a:ln>
            <a:noFill/>
          </a:ln>
        </p:spPr>
      </p:sp>
      <p:sp>
        <p:nvSpPr>
          <p:cNvPr id="500" name="Google Shape;500;g3736b5e132b_0_2765"/>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501" name="Google Shape;501;g3736b5e132b_0_27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02" name="Google Shape;502;g3736b5e132b_0_27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3" name="Google Shape;503;g3736b5e132b_0_2765"/>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4" name="Google Shape;504;g3736b5e132b_0_2765"/>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5" name="Google Shape;505;g3736b5e132b_0_2765"/>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506"/>
        <p:cNvGrpSpPr/>
        <p:nvPr/>
      </p:nvGrpSpPr>
      <p:grpSpPr>
        <a:xfrm>
          <a:off x="0" y="0"/>
          <a:ext cx="0" cy="0"/>
          <a:chOff x="0" y="0"/>
          <a:chExt cx="0" cy="0"/>
        </a:xfrm>
      </p:grpSpPr>
      <p:sp>
        <p:nvSpPr>
          <p:cNvPr id="507" name="Google Shape;507;g3736b5e132b_0_2777"/>
          <p:cNvSpPr>
            <a:spLocks noGrp="1"/>
          </p:cNvSpPr>
          <p:nvPr>
            <p:ph type="pic" idx="2"/>
          </p:nvPr>
        </p:nvSpPr>
        <p:spPr>
          <a:xfrm>
            <a:off x="311700" y="445025"/>
            <a:ext cx="8520600" cy="4218300"/>
          </a:xfrm>
          <a:prstGeom prst="rect">
            <a:avLst/>
          </a:prstGeom>
          <a:noFill/>
          <a:ln>
            <a:noFill/>
          </a:ln>
        </p:spPr>
      </p:sp>
      <p:sp>
        <p:nvSpPr>
          <p:cNvPr id="508" name="Google Shape;508;g3736b5e132b_0_27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509"/>
        <p:cNvGrpSpPr/>
        <p:nvPr/>
      </p:nvGrpSpPr>
      <p:grpSpPr>
        <a:xfrm>
          <a:off x="0" y="0"/>
          <a:ext cx="0" cy="0"/>
          <a:chOff x="0" y="0"/>
          <a:chExt cx="0" cy="0"/>
        </a:xfrm>
      </p:grpSpPr>
      <p:sp>
        <p:nvSpPr>
          <p:cNvPr id="510" name="Google Shape;510;g3736b5e132b_0_27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11" name="Google Shape;511;g3736b5e132b_0_2780"/>
          <p:cNvSpPr>
            <a:spLocks noGrp="1"/>
          </p:cNvSpPr>
          <p:nvPr>
            <p:ph type="pic" idx="2"/>
          </p:nvPr>
        </p:nvSpPr>
        <p:spPr>
          <a:xfrm>
            <a:off x="3389600" y="118913"/>
            <a:ext cx="1643700" cy="1535100"/>
          </a:xfrm>
          <a:prstGeom prst="rect">
            <a:avLst/>
          </a:prstGeom>
          <a:noFill/>
          <a:ln>
            <a:noFill/>
          </a:ln>
        </p:spPr>
      </p:sp>
      <p:sp>
        <p:nvSpPr>
          <p:cNvPr id="512" name="Google Shape;512;g3736b5e132b_0_2780"/>
          <p:cNvSpPr>
            <a:spLocks noGrp="1"/>
          </p:cNvSpPr>
          <p:nvPr>
            <p:ph type="pic" idx="3"/>
          </p:nvPr>
        </p:nvSpPr>
        <p:spPr>
          <a:xfrm>
            <a:off x="5195935" y="118913"/>
            <a:ext cx="1643700" cy="1535100"/>
          </a:xfrm>
          <a:prstGeom prst="rect">
            <a:avLst/>
          </a:prstGeom>
          <a:noFill/>
          <a:ln>
            <a:noFill/>
          </a:ln>
        </p:spPr>
      </p:sp>
      <p:sp>
        <p:nvSpPr>
          <p:cNvPr id="513" name="Google Shape;513;g3736b5e132b_0_2780"/>
          <p:cNvSpPr>
            <a:spLocks noGrp="1"/>
          </p:cNvSpPr>
          <p:nvPr>
            <p:ph type="pic" idx="4"/>
          </p:nvPr>
        </p:nvSpPr>
        <p:spPr>
          <a:xfrm>
            <a:off x="7002270" y="118913"/>
            <a:ext cx="1643700" cy="1535100"/>
          </a:xfrm>
          <a:prstGeom prst="rect">
            <a:avLst/>
          </a:prstGeom>
          <a:noFill/>
          <a:ln>
            <a:noFill/>
          </a:ln>
        </p:spPr>
      </p:sp>
      <p:sp>
        <p:nvSpPr>
          <p:cNvPr id="514" name="Google Shape;514;g3736b5e132b_0_2780"/>
          <p:cNvSpPr>
            <a:spLocks noGrp="1"/>
          </p:cNvSpPr>
          <p:nvPr>
            <p:ph type="pic" idx="5"/>
          </p:nvPr>
        </p:nvSpPr>
        <p:spPr>
          <a:xfrm>
            <a:off x="3389588" y="1804212"/>
            <a:ext cx="1643700" cy="1535100"/>
          </a:xfrm>
          <a:prstGeom prst="rect">
            <a:avLst/>
          </a:prstGeom>
          <a:noFill/>
          <a:ln>
            <a:noFill/>
          </a:ln>
        </p:spPr>
      </p:sp>
      <p:sp>
        <p:nvSpPr>
          <p:cNvPr id="515" name="Google Shape;515;g3736b5e132b_0_2780"/>
          <p:cNvSpPr>
            <a:spLocks noGrp="1"/>
          </p:cNvSpPr>
          <p:nvPr>
            <p:ph type="pic" idx="6"/>
          </p:nvPr>
        </p:nvSpPr>
        <p:spPr>
          <a:xfrm>
            <a:off x="5195922" y="1804212"/>
            <a:ext cx="1643700" cy="1535100"/>
          </a:xfrm>
          <a:prstGeom prst="rect">
            <a:avLst/>
          </a:prstGeom>
          <a:noFill/>
          <a:ln>
            <a:noFill/>
          </a:ln>
        </p:spPr>
      </p:sp>
      <p:sp>
        <p:nvSpPr>
          <p:cNvPr id="516" name="Google Shape;516;g3736b5e132b_0_2780"/>
          <p:cNvSpPr>
            <a:spLocks noGrp="1"/>
          </p:cNvSpPr>
          <p:nvPr>
            <p:ph type="pic" idx="7"/>
          </p:nvPr>
        </p:nvSpPr>
        <p:spPr>
          <a:xfrm>
            <a:off x="7002257" y="1804212"/>
            <a:ext cx="1643700" cy="1535100"/>
          </a:xfrm>
          <a:prstGeom prst="rect">
            <a:avLst/>
          </a:prstGeom>
          <a:noFill/>
          <a:ln>
            <a:noFill/>
          </a:ln>
        </p:spPr>
      </p:sp>
      <p:sp>
        <p:nvSpPr>
          <p:cNvPr id="517" name="Google Shape;517;g3736b5e132b_0_2780"/>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g3736b5e132b_0_2780"/>
          <p:cNvSpPr>
            <a:spLocks noGrp="1"/>
          </p:cNvSpPr>
          <p:nvPr>
            <p:ph type="pic" idx="8"/>
          </p:nvPr>
        </p:nvSpPr>
        <p:spPr>
          <a:xfrm>
            <a:off x="3389588" y="3489487"/>
            <a:ext cx="1643700" cy="1535100"/>
          </a:xfrm>
          <a:prstGeom prst="rect">
            <a:avLst/>
          </a:prstGeom>
          <a:noFill/>
          <a:ln>
            <a:noFill/>
          </a:ln>
        </p:spPr>
      </p:sp>
      <p:sp>
        <p:nvSpPr>
          <p:cNvPr id="519" name="Google Shape;519;g3736b5e132b_0_2780"/>
          <p:cNvSpPr>
            <a:spLocks noGrp="1"/>
          </p:cNvSpPr>
          <p:nvPr>
            <p:ph type="pic" idx="9"/>
          </p:nvPr>
        </p:nvSpPr>
        <p:spPr>
          <a:xfrm>
            <a:off x="5195922" y="3489487"/>
            <a:ext cx="1643700" cy="1535100"/>
          </a:xfrm>
          <a:prstGeom prst="rect">
            <a:avLst/>
          </a:prstGeom>
          <a:noFill/>
          <a:ln>
            <a:noFill/>
          </a:ln>
        </p:spPr>
      </p:sp>
      <p:sp>
        <p:nvSpPr>
          <p:cNvPr id="520" name="Google Shape;520;g3736b5e132b_0_278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521"/>
        <p:cNvGrpSpPr/>
        <p:nvPr/>
      </p:nvGrpSpPr>
      <p:grpSpPr>
        <a:xfrm>
          <a:off x="0" y="0"/>
          <a:ext cx="0" cy="0"/>
          <a:chOff x="0" y="0"/>
          <a:chExt cx="0" cy="0"/>
        </a:xfrm>
      </p:grpSpPr>
      <p:sp>
        <p:nvSpPr>
          <p:cNvPr id="522" name="Google Shape;522;g3736b5e132b_0_2792"/>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3" name="Google Shape;523;g3736b5e132b_0_2792"/>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24" name="Google Shape;524;g3736b5e132b_0_2792"/>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25" name="Google Shape;525;g3736b5e132b_0_27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526"/>
        <p:cNvGrpSpPr/>
        <p:nvPr/>
      </p:nvGrpSpPr>
      <p:grpSpPr>
        <a:xfrm>
          <a:off x="0" y="0"/>
          <a:ext cx="0" cy="0"/>
          <a:chOff x="0" y="0"/>
          <a:chExt cx="0" cy="0"/>
        </a:xfrm>
      </p:grpSpPr>
      <p:sp>
        <p:nvSpPr>
          <p:cNvPr id="527" name="Google Shape;527;g3736b5e132b_0_2797"/>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528" name="Google Shape;528;g3736b5e132b_0_2797"/>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29" name="Google Shape;529;g3736b5e132b_0_2797"/>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0" name="Google Shape;530;g3736b5e132b_0_2797"/>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1" name="Google Shape;531;g3736b5e132b_0_2797"/>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2" name="Google Shape;532;g3736b5e132b_0_2797"/>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3" name="Google Shape;533;g3736b5e132b_0_2797"/>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4" name="Google Shape;534;g3736b5e132b_0_2797"/>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5" name="Google Shape;535;g3736b5e132b_0_2797"/>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6" name="Google Shape;536;g3736b5e132b_0_2797"/>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7" name="Google Shape;537;g3736b5e132b_0_2797"/>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8" name="Google Shape;538;g3736b5e132b_0_2797"/>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9" name="Google Shape;539;g3736b5e132b_0_2797"/>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0" name="Google Shape;540;g3736b5e132b_0_2797"/>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1" name="Google Shape;541;g3736b5e132b_0_2797"/>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2" name="Google Shape;542;g3736b5e132b_0_2797"/>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3" name="Google Shape;543;g3736b5e132b_0_2797"/>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4" name="Google Shape;544;g3736b5e132b_0_2797"/>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5" name="Google Shape;545;g3736b5e132b_0_2797"/>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6" name="Google Shape;546;g3736b5e132b_0_279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547"/>
        <p:cNvGrpSpPr/>
        <p:nvPr/>
      </p:nvGrpSpPr>
      <p:grpSpPr>
        <a:xfrm>
          <a:off x="0" y="0"/>
          <a:ext cx="0" cy="0"/>
          <a:chOff x="0" y="0"/>
          <a:chExt cx="0" cy="0"/>
        </a:xfrm>
      </p:grpSpPr>
      <p:sp>
        <p:nvSpPr>
          <p:cNvPr id="548" name="Google Shape;548;g3736b5e132b_0_281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g3736b5e132b_0_281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550" name="Google Shape;550;g3736b5e132b_0_2818"/>
          <p:cNvSpPr>
            <a:spLocks noGrp="1"/>
          </p:cNvSpPr>
          <p:nvPr>
            <p:ph type="pic" idx="2"/>
          </p:nvPr>
        </p:nvSpPr>
        <p:spPr>
          <a:xfrm>
            <a:off x="3915225" y="1631250"/>
            <a:ext cx="4441200" cy="3009900"/>
          </a:xfrm>
          <a:prstGeom prst="roundRect">
            <a:avLst>
              <a:gd name="adj" fmla="val 16667"/>
            </a:avLst>
          </a:prstGeom>
          <a:noFill/>
          <a:ln>
            <a:noFill/>
          </a:ln>
        </p:spPr>
      </p:sp>
      <p:sp>
        <p:nvSpPr>
          <p:cNvPr id="551" name="Google Shape;551;g3736b5e132b_0_2818"/>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52" name="Google Shape;552;g3736b5e132b_0_2818"/>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3" name="Google Shape;553;g3736b5e132b_0_28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554"/>
        <p:cNvGrpSpPr/>
        <p:nvPr/>
      </p:nvGrpSpPr>
      <p:grpSpPr>
        <a:xfrm>
          <a:off x="0" y="0"/>
          <a:ext cx="0" cy="0"/>
          <a:chOff x="0" y="0"/>
          <a:chExt cx="0" cy="0"/>
        </a:xfrm>
      </p:grpSpPr>
      <p:sp>
        <p:nvSpPr>
          <p:cNvPr id="555" name="Google Shape;555;g3736b5e132b_0_2825"/>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3736b5e132b_0_2825"/>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7" name="Google Shape;557;g3736b5e132b_0_2825"/>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8" name="Google Shape;558;g3736b5e132b_0_2825"/>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9" name="Google Shape;559;g3736b5e132b_0_282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TITLE_AND_BODY_2">
    <p:bg>
      <p:bgPr>
        <a:solidFill>
          <a:schemeClr val="lt1"/>
        </a:solidFill>
        <a:effectLst/>
      </p:bgPr>
    </p:bg>
    <p:spTree>
      <p:nvGrpSpPr>
        <p:cNvPr id="1" name="Shape 43"/>
        <p:cNvGrpSpPr/>
        <p:nvPr/>
      </p:nvGrpSpPr>
      <p:grpSpPr>
        <a:xfrm>
          <a:off x="0" y="0"/>
          <a:ext cx="0" cy="0"/>
          <a:chOff x="0" y="0"/>
          <a:chExt cx="0" cy="0"/>
        </a:xfrm>
      </p:grpSpPr>
      <p:sp>
        <p:nvSpPr>
          <p:cNvPr id="44" name="Google Shape;44;g36299d5ead3_12_36"/>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45" name="Google Shape;45;g36299d5ead3_12_36"/>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000000"/>
              </a:buClr>
              <a:buSzPts val="900"/>
              <a:buFont typeface="Helvetica Neue"/>
              <a:buChar char="●"/>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6" name="Google Shape;46;g36299d5ead3_12_36"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7" name="Google Shape;47;g36299d5ead3_12_36"/>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1B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48" name="Google Shape;48;g36299d5ead3_12_36"/>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FF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560"/>
        <p:cNvGrpSpPr/>
        <p:nvPr/>
      </p:nvGrpSpPr>
      <p:grpSpPr>
        <a:xfrm>
          <a:off x="0" y="0"/>
          <a:ext cx="0" cy="0"/>
          <a:chOff x="0" y="0"/>
          <a:chExt cx="0" cy="0"/>
        </a:xfrm>
      </p:grpSpPr>
      <p:sp>
        <p:nvSpPr>
          <p:cNvPr id="561" name="Google Shape;561;g3736b5e132b_0_2831"/>
          <p:cNvSpPr>
            <a:spLocks noGrp="1"/>
          </p:cNvSpPr>
          <p:nvPr>
            <p:ph type="pic" idx="2"/>
          </p:nvPr>
        </p:nvSpPr>
        <p:spPr>
          <a:xfrm>
            <a:off x="791150" y="522900"/>
            <a:ext cx="1294800" cy="1918500"/>
          </a:xfrm>
          <a:prstGeom prst="rect">
            <a:avLst/>
          </a:prstGeom>
          <a:noFill/>
          <a:ln>
            <a:noFill/>
          </a:ln>
        </p:spPr>
      </p:sp>
      <p:sp>
        <p:nvSpPr>
          <p:cNvPr id="562" name="Google Shape;562;g3736b5e132b_0_2831"/>
          <p:cNvSpPr>
            <a:spLocks noGrp="1"/>
          </p:cNvSpPr>
          <p:nvPr>
            <p:ph type="pic" idx="3"/>
          </p:nvPr>
        </p:nvSpPr>
        <p:spPr>
          <a:xfrm>
            <a:off x="2355375" y="522900"/>
            <a:ext cx="1294800" cy="1918500"/>
          </a:xfrm>
          <a:prstGeom prst="rect">
            <a:avLst/>
          </a:prstGeom>
          <a:noFill/>
          <a:ln>
            <a:noFill/>
          </a:ln>
        </p:spPr>
      </p:sp>
      <p:sp>
        <p:nvSpPr>
          <p:cNvPr id="563" name="Google Shape;563;g3736b5e132b_0_2831"/>
          <p:cNvSpPr>
            <a:spLocks noGrp="1"/>
          </p:cNvSpPr>
          <p:nvPr>
            <p:ph type="pic" idx="4"/>
          </p:nvPr>
        </p:nvSpPr>
        <p:spPr>
          <a:xfrm>
            <a:off x="3921313" y="522900"/>
            <a:ext cx="1294800" cy="1918500"/>
          </a:xfrm>
          <a:prstGeom prst="rect">
            <a:avLst/>
          </a:prstGeom>
          <a:noFill/>
          <a:ln>
            <a:noFill/>
          </a:ln>
        </p:spPr>
      </p:sp>
      <p:sp>
        <p:nvSpPr>
          <p:cNvPr id="564" name="Google Shape;564;g3736b5e132b_0_2831"/>
          <p:cNvSpPr>
            <a:spLocks noGrp="1"/>
          </p:cNvSpPr>
          <p:nvPr>
            <p:ph type="pic" idx="5"/>
          </p:nvPr>
        </p:nvSpPr>
        <p:spPr>
          <a:xfrm>
            <a:off x="5491588" y="522900"/>
            <a:ext cx="1294800" cy="1918500"/>
          </a:xfrm>
          <a:prstGeom prst="rect">
            <a:avLst/>
          </a:prstGeom>
          <a:noFill/>
          <a:ln>
            <a:noFill/>
          </a:ln>
        </p:spPr>
      </p:sp>
      <p:sp>
        <p:nvSpPr>
          <p:cNvPr id="565" name="Google Shape;565;g3736b5e132b_0_2831"/>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566" name="Google Shape;566;g3736b5e132b_0_2831"/>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67" name="Google Shape;567;g3736b5e132b_0_2831"/>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8" name="Google Shape;568;g3736b5e132b_0_2831"/>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9" name="Google Shape;569;g3736b5e132b_0_2831"/>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0" name="Google Shape;570;g3736b5e132b_0_2831"/>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1" name="Google Shape;571;g3736b5e132b_0_2831"/>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2" name="Google Shape;572;g3736b5e132b_0_2831"/>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3" name="Google Shape;573;g3736b5e132b_0_2831"/>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4" name="Google Shape;574;g3736b5e132b_0_2831"/>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5" name="Google Shape;575;g3736b5e132b_0_283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576"/>
        <p:cNvGrpSpPr/>
        <p:nvPr/>
      </p:nvGrpSpPr>
      <p:grpSpPr>
        <a:xfrm>
          <a:off x="0" y="0"/>
          <a:ext cx="0" cy="0"/>
          <a:chOff x="0" y="0"/>
          <a:chExt cx="0" cy="0"/>
        </a:xfrm>
      </p:grpSpPr>
      <p:sp>
        <p:nvSpPr>
          <p:cNvPr id="577" name="Google Shape;577;g3736b5e132b_0_2847"/>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578" name="Google Shape;578;g3736b5e132b_0_2847"/>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79" name="Google Shape;579;g3736b5e132b_0_284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580"/>
        <p:cNvGrpSpPr/>
        <p:nvPr/>
      </p:nvGrpSpPr>
      <p:grpSpPr>
        <a:xfrm>
          <a:off x="0" y="0"/>
          <a:ext cx="0" cy="0"/>
          <a:chOff x="0" y="0"/>
          <a:chExt cx="0" cy="0"/>
        </a:xfrm>
      </p:grpSpPr>
      <p:sp>
        <p:nvSpPr>
          <p:cNvPr id="581" name="Google Shape;581;g3736b5e132b_0_2851"/>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82" name="Google Shape;582;g3736b5e132b_0_2851"/>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583" name="Google Shape;583;g3736b5e132b_0_2851"/>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84" name="Google Shape;584;g3736b5e132b_0_28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585"/>
        <p:cNvGrpSpPr/>
        <p:nvPr/>
      </p:nvGrpSpPr>
      <p:grpSpPr>
        <a:xfrm>
          <a:off x="0" y="0"/>
          <a:ext cx="0" cy="0"/>
          <a:chOff x="0" y="0"/>
          <a:chExt cx="0" cy="0"/>
        </a:xfrm>
      </p:grpSpPr>
      <p:sp>
        <p:nvSpPr>
          <p:cNvPr id="586" name="Google Shape;586;g3736b5e132b_0_2856"/>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7" name="Google Shape;587;g3736b5e132b_0_2856"/>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8" name="Google Shape;588;g3736b5e132b_0_2856"/>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9" name="Google Shape;589;g3736b5e132b_0_2856"/>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90" name="Google Shape;590;g3736b5e132b_0_2856"/>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91" name="Google Shape;591;g3736b5e132b_0_2856"/>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592" name="Google Shape;592;g3736b5e132b_0_2856"/>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593"/>
        <p:cNvGrpSpPr/>
        <p:nvPr/>
      </p:nvGrpSpPr>
      <p:grpSpPr>
        <a:xfrm>
          <a:off x="0" y="0"/>
          <a:ext cx="0" cy="0"/>
          <a:chOff x="0" y="0"/>
          <a:chExt cx="0" cy="0"/>
        </a:xfrm>
      </p:grpSpPr>
      <p:sp>
        <p:nvSpPr>
          <p:cNvPr id="594" name="Google Shape;594;g3736b5e132b_0_2864"/>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595" name="Google Shape;595;g3736b5e132b_0_2864"/>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96" name="Google Shape;596;g3736b5e132b_0_28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597"/>
        <p:cNvGrpSpPr/>
        <p:nvPr/>
      </p:nvGrpSpPr>
      <p:grpSpPr>
        <a:xfrm>
          <a:off x="0" y="0"/>
          <a:ext cx="0" cy="0"/>
          <a:chOff x="0" y="0"/>
          <a:chExt cx="0" cy="0"/>
        </a:xfrm>
      </p:grpSpPr>
      <p:sp>
        <p:nvSpPr>
          <p:cNvPr id="598" name="Google Shape;598;g3736b5e132b_0_2868"/>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599" name="Google Shape;599;g3736b5e132b_0_2868"/>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600" name="Google Shape;600;g3736b5e132b_0_28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601"/>
        <p:cNvGrpSpPr/>
        <p:nvPr/>
      </p:nvGrpSpPr>
      <p:grpSpPr>
        <a:xfrm>
          <a:off x="0" y="0"/>
          <a:ext cx="0" cy="0"/>
          <a:chOff x="0" y="0"/>
          <a:chExt cx="0" cy="0"/>
        </a:xfrm>
      </p:grpSpPr>
      <p:sp>
        <p:nvSpPr>
          <p:cNvPr id="602" name="Google Shape;602;g3736b5e132b_0_2872"/>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3736b5e132b_0_2872"/>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604" name="Google Shape;604;g3736b5e132b_0_2872"/>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605" name="Google Shape;605;g3736b5e132b_0_287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606" name="Google Shape;606;g3736b5e132b_0_2872"/>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3736b5e132b_0_2872"/>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608"/>
        <p:cNvGrpSpPr/>
        <p:nvPr/>
      </p:nvGrpSpPr>
      <p:grpSpPr>
        <a:xfrm>
          <a:off x="0" y="0"/>
          <a:ext cx="0" cy="0"/>
          <a:chOff x="0" y="0"/>
          <a:chExt cx="0" cy="0"/>
        </a:xfrm>
      </p:grpSpPr>
      <p:sp>
        <p:nvSpPr>
          <p:cNvPr id="609" name="Google Shape;609;g3736b5e132b_0_2879"/>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610" name="Google Shape;610;g3736b5e132b_0_2879"/>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611" name="Google Shape;611;g3736b5e132b_0_2879"/>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612" name="Google Shape;612;g3736b5e132b_0_2879"/>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613" name="Google Shape;613;g3736b5e132b_0_287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14" name="Google Shape;614;g3736b5e132b_0_2879"/>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15" name="Google Shape;615;g3736b5e132b_0_287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616"/>
        <p:cNvGrpSpPr/>
        <p:nvPr/>
      </p:nvGrpSpPr>
      <p:grpSpPr>
        <a:xfrm>
          <a:off x="0" y="0"/>
          <a:ext cx="0" cy="0"/>
          <a:chOff x="0" y="0"/>
          <a:chExt cx="0" cy="0"/>
        </a:xfrm>
      </p:grpSpPr>
      <p:sp>
        <p:nvSpPr>
          <p:cNvPr id="617" name="Google Shape;617;g3736b5e132b_0_2887"/>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18" name="Google Shape;618;g3736b5e132b_0_2887"/>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619" name="Google Shape;619;g3736b5e132b_0_28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620"/>
        <p:cNvGrpSpPr/>
        <p:nvPr/>
      </p:nvGrpSpPr>
      <p:grpSpPr>
        <a:xfrm>
          <a:off x="0" y="0"/>
          <a:ext cx="0" cy="0"/>
          <a:chOff x="0" y="0"/>
          <a:chExt cx="0" cy="0"/>
        </a:xfrm>
      </p:grpSpPr>
      <p:sp>
        <p:nvSpPr>
          <p:cNvPr id="621" name="Google Shape;621;g3736b5e132b_0_2891"/>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g3736b5e132b_0_2891"/>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3" name="Google Shape;623;g3736b5e132b_0_2891"/>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624" name="Google Shape;624;g3736b5e132b_0_289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theme" Target="../theme/theme4.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theme" Target="../theme/theme5.xml"/><Relationship Id="rId20" Type="http://schemas.openxmlformats.org/officeDocument/2006/relationships/slideLayout" Target="../slideLayouts/slideLayout83.xml"/><Relationship Id="rId41"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
        <p:cNvGrpSpPr/>
        <p:nvPr/>
      </p:nvGrpSpPr>
      <p:grpSpPr>
        <a:xfrm>
          <a:off x="0" y="0"/>
          <a:ext cx="0" cy="0"/>
          <a:chOff x="0" y="0"/>
          <a:chExt cx="0" cy="0"/>
        </a:xfrm>
      </p:grpSpPr>
      <p:sp>
        <p:nvSpPr>
          <p:cNvPr id="8" name="Google Shape;8;g36299d5ead3_12_0"/>
          <p:cNvSpPr txBox="1">
            <a:spLocks noGrp="1"/>
          </p:cNvSpPr>
          <p:nvPr>
            <p:ph type="title"/>
          </p:nvPr>
        </p:nvSpPr>
        <p:spPr>
          <a:xfrm>
            <a:off x="739350" y="445025"/>
            <a:ext cx="8092800" cy="753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DB1B3B"/>
              </a:buClr>
              <a:buSzPts val="1400"/>
              <a:buFont typeface="Lato Black"/>
              <a:buNone/>
              <a:defRPr sz="1400" b="0" i="0" u="none" strike="noStrike" cap="none">
                <a:solidFill>
                  <a:srgbClr val="DB1B3B"/>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 name="Google Shape;9;g36299d5ead3_12_0"/>
          <p:cNvSpPr txBox="1">
            <a:spLocks noGrp="1"/>
          </p:cNvSpPr>
          <p:nvPr>
            <p:ph type="body" idx="1"/>
          </p:nvPr>
        </p:nvSpPr>
        <p:spPr>
          <a:xfrm>
            <a:off x="739350" y="1563650"/>
            <a:ext cx="7860600" cy="3005100"/>
          </a:xfrm>
          <a:prstGeom prst="rect">
            <a:avLst/>
          </a:prstGeom>
          <a:noFill/>
          <a:ln>
            <a:noFill/>
          </a:ln>
        </p:spPr>
        <p:txBody>
          <a:bodyPr spcFirstLastPara="1" wrap="square" lIns="91425" tIns="91425" rIns="91425" bIns="91425" anchor="t" anchorCtr="0">
            <a:noAutofit/>
          </a:bodyPr>
          <a:lstStyle>
            <a:lvl1pPr marL="457200" marR="0" lvl="0" indent="-444500" algn="l" rtl="0">
              <a:lnSpc>
                <a:spcPct val="115000"/>
              </a:lnSpc>
              <a:spcBef>
                <a:spcPts val="0"/>
              </a:spcBef>
              <a:spcAft>
                <a:spcPts val="0"/>
              </a:spcAft>
              <a:buClr>
                <a:srgbClr val="002F43"/>
              </a:buClr>
              <a:buSzPts val="3400"/>
              <a:buFont typeface="Lato"/>
              <a:buChar char="➔"/>
              <a:defRPr sz="3400" b="1" i="0" u="none" strike="noStrike" cap="none">
                <a:solidFill>
                  <a:srgbClr val="002F43"/>
                </a:solidFill>
                <a:latin typeface="Lato"/>
                <a:ea typeface="Lato"/>
                <a:cs typeface="Lato"/>
                <a:sym typeface="Lato"/>
              </a:defRPr>
            </a:lvl1pPr>
            <a:lvl2pPr marL="914400" marR="0" lvl="1" indent="-381000" algn="l" rtl="0">
              <a:lnSpc>
                <a:spcPct val="115000"/>
              </a:lnSpc>
              <a:spcBef>
                <a:spcPts val="1600"/>
              </a:spcBef>
              <a:spcAft>
                <a:spcPts val="0"/>
              </a:spcAft>
              <a:buClr>
                <a:srgbClr val="002F43"/>
              </a:buClr>
              <a:buSzPts val="2400"/>
              <a:buFont typeface="Lato"/>
              <a:buChar char="◆"/>
              <a:defRPr sz="2400" b="1" i="0" u="none" strike="noStrike" cap="none">
                <a:solidFill>
                  <a:srgbClr val="002F43"/>
                </a:solidFill>
                <a:latin typeface="Lato"/>
                <a:ea typeface="Lato"/>
                <a:cs typeface="Lato"/>
                <a:sym typeface="Lato"/>
              </a:defRPr>
            </a:lvl2pPr>
            <a:lvl3pPr marL="1371600" marR="0" lvl="2" indent="-342900" algn="l" rtl="0">
              <a:lnSpc>
                <a:spcPct val="115000"/>
              </a:lnSpc>
              <a:spcBef>
                <a:spcPts val="1600"/>
              </a:spcBef>
              <a:spcAft>
                <a:spcPts val="0"/>
              </a:spcAft>
              <a:buClr>
                <a:srgbClr val="002F43"/>
              </a:buClr>
              <a:buSzPts val="1800"/>
              <a:buFont typeface="Lato"/>
              <a:buChar char="●"/>
              <a:defRPr sz="1800" b="1" i="0" u="none" strike="noStrike" cap="none">
                <a:solidFill>
                  <a:srgbClr val="002F43"/>
                </a:solidFill>
                <a:latin typeface="Lato"/>
                <a:ea typeface="Lato"/>
                <a:cs typeface="Lato"/>
                <a:sym typeface="Lato"/>
              </a:defRPr>
            </a:lvl3pPr>
            <a:lvl4pPr marL="1828800" marR="0" lvl="3" indent="-342900" algn="l" rtl="0">
              <a:lnSpc>
                <a:spcPct val="115000"/>
              </a:lnSpc>
              <a:spcBef>
                <a:spcPts val="1600"/>
              </a:spcBef>
              <a:spcAft>
                <a:spcPts val="0"/>
              </a:spcAft>
              <a:buClr>
                <a:srgbClr val="002F43"/>
              </a:buClr>
              <a:buSzPts val="1800"/>
              <a:buFont typeface="Lato"/>
              <a:buChar char="○"/>
              <a:defRPr sz="1800" b="0" i="0" u="none" strike="noStrike" cap="none">
                <a:solidFill>
                  <a:srgbClr val="002F43"/>
                </a:solidFill>
                <a:latin typeface="Lato"/>
                <a:ea typeface="Lato"/>
                <a:cs typeface="Lato"/>
                <a:sym typeface="Lato"/>
              </a:defRPr>
            </a:lvl4pPr>
            <a:lvl5pPr marL="2286000" marR="0" lvl="4"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5pPr>
            <a:lvl6pPr marL="2743200" marR="0" lvl="5"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6pPr>
            <a:lvl7pPr marL="3200400" marR="0" lvl="6"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7pPr>
            <a:lvl8pPr marL="3657600" marR="0" lvl="7"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8pPr>
            <a:lvl9pPr marL="4114800" marR="0" lvl="8" indent="-317500" algn="l" rtl="0">
              <a:lnSpc>
                <a:spcPct val="115000"/>
              </a:lnSpc>
              <a:spcBef>
                <a:spcPts val="1600"/>
              </a:spcBef>
              <a:spcAft>
                <a:spcPts val="1600"/>
              </a:spcAft>
              <a:buClr>
                <a:srgbClr val="002F43"/>
              </a:buClr>
              <a:buSzPts val="1400"/>
              <a:buFont typeface="Lato"/>
              <a:buChar char="●"/>
              <a:defRPr sz="1400" b="0" i="0" u="none" strike="noStrike" cap="none">
                <a:solidFill>
                  <a:srgbClr val="002F43"/>
                </a:solidFill>
                <a:latin typeface="Lato"/>
                <a:ea typeface="Lato"/>
                <a:cs typeface="Lato"/>
                <a:sym typeface="Lato"/>
              </a:defRPr>
            </a:lvl9pPr>
          </a:lstStyle>
          <a:p>
            <a:endParaRPr/>
          </a:p>
        </p:txBody>
      </p:sp>
      <p:sp>
        <p:nvSpPr>
          <p:cNvPr id="10" name="Google Shape;10;g36299d5ead3_12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g36299d5ead3_12_0"/>
          <p:cNvPicPr preferRelativeResize="0"/>
          <p:nvPr/>
        </p:nvPicPr>
        <p:blipFill rotWithShape="1">
          <a:blip r:embed="rId15">
            <a:alphaModFix/>
          </a:blip>
          <a:srcRect/>
          <a:stretch/>
        </p:blipFill>
        <p:spPr>
          <a:xfrm>
            <a:off x="7866875" y="4777175"/>
            <a:ext cx="1030275" cy="168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6">
          <p15:clr>
            <a:srgbClr val="EA4335"/>
          </p15:clr>
        </p15:guide>
        <p15:guide id="2" orient="horz" pos="985">
          <p15:clr>
            <a:srgbClr val="EA4335"/>
          </p15:clr>
        </p15:guide>
        <p15:guide id="3" pos="5280">
          <p15:clr>
            <a:srgbClr val="EA4335"/>
          </p15:clr>
        </p15:guide>
        <p15:guide id="4" orient="horz" pos="2878">
          <p15:clr>
            <a:srgbClr val="EA4335"/>
          </p15:clr>
        </p15:guide>
        <p15:guide id="5" orient="horz" pos="57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7"/>
        <p:cNvGrpSpPr/>
        <p:nvPr/>
      </p:nvGrpSpPr>
      <p:grpSpPr>
        <a:xfrm>
          <a:off x="0" y="0"/>
          <a:ext cx="0" cy="0"/>
          <a:chOff x="0" y="0"/>
          <a:chExt cx="0" cy="0"/>
        </a:xfrm>
      </p:grpSpPr>
      <p:sp>
        <p:nvSpPr>
          <p:cNvPr id="68" name="Google Shape;68;g3736b5e132b_0_2338"/>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69" name="Google Shape;69;g3736b5e132b_0_2338"/>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70" name="Google Shape;70;g3736b5e132b_0_23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1"/>
        <p:cNvGrpSpPr/>
        <p:nvPr/>
      </p:nvGrpSpPr>
      <p:grpSpPr>
        <a:xfrm>
          <a:off x="0" y="0"/>
          <a:ext cx="0" cy="0"/>
          <a:chOff x="0" y="0"/>
          <a:chExt cx="0" cy="0"/>
        </a:xfrm>
      </p:grpSpPr>
      <p:sp>
        <p:nvSpPr>
          <p:cNvPr id="392" name="Google Shape;392;g3736b5e132b_0_2662"/>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393" name="Google Shape;393;g3736b5e132b_0_2662"/>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394" name="Google Shape;394;g3736b5e132b_0_26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5.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5.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2.xml"/><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g3736b5e132b_0_149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3736b5e132b_0_1494"/>
          <p:cNvSpPr>
            <a:spLocks noGrp="1"/>
          </p:cNvSpPr>
          <p:nvPr>
            <p:ph type="title" idx="4294967295"/>
          </p:nvPr>
        </p:nvSpPr>
        <p:spPr>
          <a:xfrm>
            <a:off x="609600" y="2124075"/>
            <a:ext cx="7569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Module 3 -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15" name="Google Shape;715;g3736b5e132b_0_1494">
            <a:extLst>
              <a:ext uri="{C183D7F6-B498-43B3-948B-1728B52AA6E4}">
                <adec:decorative xmlns:adec="http://schemas.microsoft.com/office/drawing/2017/decorative" val="1"/>
              </a:ext>
            </a:extLst>
          </p:cNvPr>
          <p:cNvSpPr/>
          <p:nvPr/>
        </p:nvSpPr>
        <p:spPr>
          <a:xfrm>
            <a:off x="609600" y="2786063"/>
            <a:ext cx="6172200" cy="2382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rgbClr val="000000"/>
              </a:buClr>
              <a:buSzPts val="1350"/>
              <a:buFont typeface="Inter"/>
              <a:buNone/>
            </a:pPr>
            <a:endParaRPr sz="1350" b="0" i="0" u="none" strike="noStrike" cap="none">
              <a:solidFill>
                <a:schemeClr val="dk1"/>
              </a:solidFill>
              <a:latin typeface="Calibri"/>
              <a:ea typeface="Calibri"/>
              <a:cs typeface="Calibri"/>
              <a:sym typeface="Calibri"/>
            </a:endParaRPr>
          </a:p>
        </p:txBody>
      </p:sp>
      <p:sp>
        <p:nvSpPr>
          <p:cNvPr id="716" name="Google Shape;716;g3736b5e132b_0_1494"/>
          <p:cNvSpPr txBox="1"/>
          <p:nvPr/>
        </p:nvSpPr>
        <p:spPr>
          <a:xfrm>
            <a:off x="609600" y="3235350"/>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2"/>
        <p:cNvGrpSpPr/>
        <p:nvPr/>
      </p:nvGrpSpPr>
      <p:grpSpPr>
        <a:xfrm>
          <a:off x="0" y="0"/>
          <a:ext cx="0" cy="0"/>
          <a:chOff x="0" y="0"/>
          <a:chExt cx="0" cy="0"/>
        </a:xfrm>
      </p:grpSpPr>
      <p:sp>
        <p:nvSpPr>
          <p:cNvPr id="783" name="Google Shape;783;g3736b5e132b_0_15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3736b5e132b_0_155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the Lean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84" name="Google Shape;784;g3736b5e132b_0_1555"/>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Concise high-level overview of strategy</a:t>
            </a:r>
            <a:br>
              <a:rPr lang="en"/>
            </a:br>
            <a:endParaRPr/>
          </a:p>
          <a:p>
            <a:pPr marL="457200" lvl="0" indent="-317500" algn="l" rtl="0">
              <a:lnSpc>
                <a:spcPct val="150000"/>
              </a:lnSpc>
              <a:spcBef>
                <a:spcPts val="0"/>
              </a:spcBef>
              <a:spcAft>
                <a:spcPts val="0"/>
              </a:spcAft>
              <a:buSzPts val="1400"/>
              <a:buChar char="●"/>
            </a:pPr>
            <a:r>
              <a:rPr lang="en"/>
              <a:t>Built on Lean Startup “build–measure–learn” cycle</a:t>
            </a:r>
            <a:br>
              <a:rPr lang="en"/>
            </a:br>
            <a:endParaRPr/>
          </a:p>
          <a:p>
            <a:pPr marL="457200" lvl="0" indent="-317500" algn="l" rtl="0">
              <a:lnSpc>
                <a:spcPct val="150000"/>
              </a:lnSpc>
              <a:spcBef>
                <a:spcPts val="0"/>
              </a:spcBef>
              <a:spcAft>
                <a:spcPts val="0"/>
              </a:spcAft>
              <a:buSzPts val="1400"/>
              <a:buChar char="●"/>
            </a:pPr>
            <a:r>
              <a:rPr lang="en"/>
              <a:t>Prioritizes experimentation over heavy upfront design</a:t>
            </a:r>
            <a:br>
              <a:rPr lang="en"/>
            </a:br>
            <a:endParaRPr/>
          </a:p>
          <a:p>
            <a:pPr marL="457200" lvl="0" indent="-317500" algn="l" rtl="0">
              <a:lnSpc>
                <a:spcPct val="150000"/>
              </a:lnSpc>
              <a:spcBef>
                <a:spcPts val="0"/>
              </a:spcBef>
              <a:spcAft>
                <a:spcPts val="0"/>
              </a:spcAft>
              <a:buSzPts val="1400"/>
              <a:buChar char="●"/>
            </a:pPr>
            <a:r>
              <a:rPr lang="en"/>
              <a:t>Aligns stakeholders on trade-offs and vision</a:t>
            </a:r>
            <a:endParaRPr/>
          </a:p>
          <a:p>
            <a:pPr marL="0" lvl="0" indent="0" algn="l" rtl="0">
              <a:lnSpc>
                <a:spcPct val="150000"/>
              </a:lnSpc>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1"/>
        <p:cNvGrpSpPr/>
        <p:nvPr/>
      </p:nvGrpSpPr>
      <p:grpSpPr>
        <a:xfrm>
          <a:off x="0" y="0"/>
          <a:ext cx="0" cy="0"/>
          <a:chOff x="0" y="0"/>
          <a:chExt cx="0" cy="0"/>
        </a:xfrm>
      </p:grpSpPr>
      <p:sp>
        <p:nvSpPr>
          <p:cNvPr id="1542" name="Google Shape;1542;g3736b5e132b_0_222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Contract Type Matters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43" name="Google Shape;1543;g3736b5e132b_0_22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3736b5e132b_0_222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45" name="Google Shape;1545;g3736b5e132b_0_2224"/>
          <p:cNvGraphicFramePr/>
          <p:nvPr>
            <p:extLst>
              <p:ext uri="{D42A27DB-BD31-4B8C-83A1-F6EECF244321}">
                <p14:modId xmlns:p14="http://schemas.microsoft.com/office/powerpoint/2010/main" val="3360079967"/>
              </p:ext>
            </p:extLst>
          </p:nvPr>
        </p:nvGraphicFramePr>
        <p:xfrm>
          <a:off x="609600" y="1447800"/>
          <a:ext cx="7654150" cy="2313600"/>
        </p:xfrm>
        <a:graphic>
          <a:graphicData uri="http://schemas.openxmlformats.org/drawingml/2006/table">
            <a:tbl>
              <a:tblPr firstRow="1">
                <a:noFill/>
                <a:tableStyleId>{7B06FF6A-EBF2-4061-A0AF-8353CC999A54}</a:tableStyleId>
              </a:tblPr>
              <a:tblGrid>
                <a:gridCol w="2168425">
                  <a:extLst>
                    <a:ext uri="{9D8B030D-6E8A-4147-A177-3AD203B41FA5}">
                      <a16:colId xmlns:a16="http://schemas.microsoft.com/office/drawing/2014/main" val="20000"/>
                    </a:ext>
                  </a:extLst>
                </a:gridCol>
                <a:gridCol w="5485725">
                  <a:extLst>
                    <a:ext uri="{9D8B030D-6E8A-4147-A177-3AD203B41FA5}">
                      <a16:colId xmlns:a16="http://schemas.microsoft.com/office/drawing/2014/main" val="20001"/>
                    </a:ext>
                  </a:extLst>
                </a:gridCol>
              </a:tblGrid>
              <a:tr h="547650">
                <a:tc>
                  <a:txBody>
                    <a:bodyPr/>
                    <a:lstStyle/>
                    <a:p>
                      <a:pPr marL="0" lvl="0" indent="0" algn="ctr" rtl="0">
                        <a:lnSpc>
                          <a:spcPct val="115000"/>
                        </a:lnSpc>
                        <a:spcBef>
                          <a:spcPts val="0"/>
                        </a:spcBef>
                        <a:spcAft>
                          <a:spcPts val="0"/>
                        </a:spcAft>
                        <a:buNone/>
                      </a:pPr>
                      <a:r>
                        <a:rPr lang="en" sz="1600" b="1"/>
                        <a:t>Contract Type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KP Relevance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882975">
                <a:tc>
                  <a:txBody>
                    <a:bodyPr/>
                    <a:lstStyle/>
                    <a:p>
                      <a:pPr marL="0" lvl="0" indent="0" algn="l" rtl="0">
                        <a:spcBef>
                          <a:spcPts val="0"/>
                        </a:spcBef>
                        <a:spcAft>
                          <a:spcPts val="0"/>
                        </a:spcAft>
                        <a:buNone/>
                      </a:pPr>
                      <a:r>
                        <a:rPr lang="en" b="1"/>
                        <a:t>T&amp;M</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Higher KP relevance; Government bears more risk</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82975">
                <a:tc>
                  <a:txBody>
                    <a:bodyPr/>
                    <a:lstStyle/>
                    <a:p>
                      <a:pPr marL="0" lvl="0" indent="0" algn="l" rtl="0">
                        <a:spcBef>
                          <a:spcPts val="0"/>
                        </a:spcBef>
                        <a:spcAft>
                          <a:spcPts val="0"/>
                        </a:spcAft>
                        <a:buNone/>
                      </a:pPr>
                      <a:r>
                        <a:rPr lang="en" b="1"/>
                        <a:t>FFP / Outcome-Based</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KP should be minimized; focus on delivery, not individuals</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g3736b5e132b_0_223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Recommendations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52" name="Google Shape;1552;g3736b5e132b_0_22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3736b5e132b_0_223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3736b5e132b_0_2232"/>
          <p:cNvSpPr txBox="1"/>
          <p:nvPr/>
        </p:nvSpPr>
        <p:spPr>
          <a:xfrm>
            <a:off x="371800" y="1295400"/>
            <a:ext cx="63450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Shift focus from </a:t>
            </a:r>
            <a:r>
              <a:rPr lang="en" b="1">
                <a:solidFill>
                  <a:schemeClr val="dk1"/>
                </a:solidFill>
              </a:rPr>
              <a:t>who</a:t>
            </a:r>
            <a:r>
              <a:rPr lang="en">
                <a:solidFill>
                  <a:schemeClr val="dk1"/>
                </a:solidFill>
              </a:rPr>
              <a:t> to </a:t>
            </a:r>
            <a:r>
              <a:rPr lang="en" b="1">
                <a:solidFill>
                  <a:schemeClr val="dk1"/>
                </a:solidFill>
              </a:rPr>
              <a:t>what</a:t>
            </a:r>
            <a:r>
              <a:rPr lang="en">
                <a:solidFill>
                  <a:schemeClr val="dk1"/>
                </a:solidFill>
              </a:rPr>
              <a:t> (outcomes)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Use team-based evaluation criteria</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Hold vendors accountable for delivery, not resumes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Limit KP to essential continuity roles only</a:t>
            </a:r>
            <a:endParaRPr>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9"/>
        <p:cNvGrpSpPr/>
        <p:nvPr/>
      </p:nvGrpSpPr>
      <p:grpSpPr>
        <a:xfrm>
          <a:off x="0" y="0"/>
          <a:ext cx="0" cy="0"/>
          <a:chOff x="0" y="0"/>
          <a:chExt cx="0" cy="0"/>
        </a:xfrm>
      </p:grpSpPr>
      <p:sp>
        <p:nvSpPr>
          <p:cNvPr id="1560" name="Google Shape;1560;g3736b5e132b_0_22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g3736b5e132b_0_224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1" name="Google Shape;1561;g3736b5e132b_0_2240"/>
          <p:cNvSpPr/>
          <p:nvPr/>
        </p:nvSpPr>
        <p:spPr>
          <a:xfrm>
            <a:off x="609575" y="1404750"/>
            <a:ext cx="4793100" cy="3214500"/>
          </a:xfrm>
          <a:prstGeom prst="rect">
            <a:avLst/>
          </a:prstGeom>
          <a:noFill/>
          <a:ln>
            <a:noFill/>
          </a:ln>
        </p:spPr>
        <p:txBody>
          <a:bodyPr spcFirstLastPara="1" wrap="square" lIns="91425" tIns="45700" rIns="91425" bIns="45700" anchor="ctr" anchorCtr="0">
            <a:noAutofit/>
          </a:bodyPr>
          <a:lstStyle/>
          <a:p>
            <a:pPr marL="457200" lvl="0" indent="-342900" algn="l" rtl="0">
              <a:lnSpc>
                <a:spcPct val="115000"/>
              </a:lnSpc>
              <a:spcBef>
                <a:spcPts val="800"/>
              </a:spcBef>
              <a:spcAft>
                <a:spcPts val="0"/>
              </a:spcAft>
              <a:buClr>
                <a:schemeClr val="dk1"/>
              </a:buClr>
              <a:buSzPts val="1800"/>
              <a:buFont typeface="Inter"/>
              <a:buChar char="●"/>
            </a:pPr>
            <a:r>
              <a:rPr lang="en" sz="1800">
                <a:solidFill>
                  <a:schemeClr val="dk1"/>
                </a:solidFill>
                <a:latin typeface="Inter"/>
                <a:ea typeface="Inter"/>
                <a:cs typeface="Inter"/>
                <a:sym typeface="Inter"/>
              </a:rPr>
              <a:t>Have you encountered challenges with rigid KP clauses?</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marL="457200" lvl="0" indent="-342900" algn="l" rtl="0">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What outcomes could you define instead of specific qualifications?</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marL="457200" lvl="0" indent="-342900" algn="l" rtl="0">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How could evaluation criteria better reflect team capability?</a:t>
            </a:r>
            <a:endParaRPr sz="1800">
              <a:solidFill>
                <a:schemeClr val="dk1"/>
              </a:solidFill>
              <a:latin typeface="Inter"/>
              <a:ea typeface="Inter"/>
              <a:cs typeface="Inter"/>
              <a:sym typeface="Inter"/>
            </a:endParaRPr>
          </a:p>
        </p:txBody>
      </p:sp>
      <p:pic>
        <p:nvPicPr>
          <p:cNvPr id="1563" name="Google Shape;1563;g3736b5e132b_0_224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8"/>
        <p:cNvGrpSpPr/>
        <p:nvPr/>
      </p:nvGrpSpPr>
      <p:grpSpPr>
        <a:xfrm>
          <a:off x="0" y="0"/>
          <a:ext cx="0" cy="0"/>
          <a:chOff x="0" y="0"/>
          <a:chExt cx="0" cy="0"/>
        </a:xfrm>
      </p:grpSpPr>
      <p:sp>
        <p:nvSpPr>
          <p:cNvPr id="1569" name="Google Shape;1569;g3736b5e132b_0_224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70" name="Google Shape;1570;g3736b5e132b_0_22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g3736b5e132b_0_224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3736b5e132b_0_2248"/>
          <p:cNvSpPr txBox="1"/>
          <p:nvPr/>
        </p:nvSpPr>
        <p:spPr>
          <a:xfrm>
            <a:off x="371800" y="1071100"/>
            <a:ext cx="76167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Agile delivery succeeds when we empower teams, not just individuals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Overuse of KP requirements reduces flexibility and accountability</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Use KP clauses intentionally and sparingly</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Evaluate vendors on ability to </a:t>
            </a:r>
            <a:r>
              <a:rPr lang="en" b="1">
                <a:solidFill>
                  <a:schemeClr val="dk1"/>
                </a:solidFill>
              </a:rPr>
              <a:t>deliver</a:t>
            </a:r>
            <a:r>
              <a:rPr lang="en">
                <a:solidFill>
                  <a:schemeClr val="dk1"/>
                </a:solidFill>
              </a:rPr>
              <a:t>, not just on </a:t>
            </a:r>
            <a:r>
              <a:rPr lang="en" b="1">
                <a:solidFill>
                  <a:schemeClr val="dk1"/>
                </a:solidFill>
              </a:rPr>
              <a:t>who</a:t>
            </a:r>
            <a:r>
              <a:rPr lang="en">
                <a:solidFill>
                  <a:schemeClr val="dk1"/>
                </a:solidFill>
              </a:rPr>
              <a:t> they assign</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7"/>
        <p:cNvGrpSpPr/>
        <p:nvPr/>
      </p:nvGrpSpPr>
      <p:grpSpPr>
        <a:xfrm>
          <a:off x="0" y="0"/>
          <a:ext cx="0" cy="0"/>
          <a:chOff x="0" y="0"/>
          <a:chExt cx="0" cy="0"/>
        </a:xfrm>
      </p:grpSpPr>
      <p:sp>
        <p:nvSpPr>
          <p:cNvPr id="1578" name="Google Shape;1578;g3736b5e132b_0_225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g3736b5e132b_0_2256"/>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it-IT" sz="3600" b="1" i="0" u="none" strike="noStrike" kern="0" cap="none" spc="0" normalizeH="0" baseline="0" noProof="0" dirty="0">
                <a:ln>
                  <a:noFill/>
                </a:ln>
                <a:solidFill>
                  <a:srgbClr val="000000"/>
                </a:solidFill>
                <a:effectLst/>
                <a:uLnTx/>
                <a:uFillTx/>
                <a:latin typeface="Inter"/>
                <a:ea typeface="Inter"/>
                <a:cs typeface="Inter"/>
                <a:sym typeface="Inter"/>
              </a:rPr>
              <a:t>Artificial Intelligence (AI) in Procurement</a:t>
            </a:r>
            <a:endParaRPr kumimoji="0" lang="it-IT"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g3736b5e132b_0_226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What Does “AI in Procurement” Really Mean?</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86" name="Google Shape;1586;g3736b5e132b_0_226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g3736b5e132b_0_2262"/>
          <p:cNvSpPr txBox="1"/>
          <p:nvPr/>
        </p:nvSpPr>
        <p:spPr>
          <a:xfrm>
            <a:off x="533875" y="1396250"/>
            <a:ext cx="58518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b="1">
                <a:solidFill>
                  <a:schemeClr val="dk1"/>
                </a:solidFill>
              </a:rPr>
              <a:t>Procuring AI:</a:t>
            </a:r>
            <a:r>
              <a:rPr lang="en">
                <a:solidFill>
                  <a:schemeClr val="dk1"/>
                </a:solidFill>
              </a:rPr>
              <a:t> Buying tools and services responsibly.</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Using AI:</a:t>
            </a:r>
            <a:r>
              <a:rPr lang="en">
                <a:solidFill>
                  <a:schemeClr val="dk1"/>
                </a:solidFill>
              </a:rPr>
              <a:t> Automating workflows and gaining insights.</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b="1">
                <a:solidFill>
                  <a:schemeClr val="dk1"/>
                </a:solidFill>
              </a:rPr>
              <a:t>Powering Procurement:</a:t>
            </a:r>
            <a:r>
              <a:rPr lang="en">
                <a:solidFill>
                  <a:schemeClr val="dk1"/>
                </a:solidFill>
              </a:rPr>
              <a:t> Elevating procurement to a strategic function.</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2"/>
        <p:cNvGrpSpPr/>
        <p:nvPr/>
      </p:nvGrpSpPr>
      <p:grpSpPr>
        <a:xfrm>
          <a:off x="0" y="0"/>
          <a:ext cx="0" cy="0"/>
          <a:chOff x="0" y="0"/>
          <a:chExt cx="0" cy="0"/>
        </a:xfrm>
      </p:grpSpPr>
      <p:sp>
        <p:nvSpPr>
          <p:cNvPr id="1593" name="Google Shape;1593;g3736b5e132b_0_226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How AI Supports Acquisition Strategy</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94" name="Google Shape;1594;g3736b5e132b_0_22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g3736b5e132b_0_2269"/>
          <p:cNvSpPr txBox="1"/>
          <p:nvPr/>
        </p:nvSpPr>
        <p:spPr>
          <a:xfrm>
            <a:off x="441450" y="1365450"/>
            <a:ext cx="3000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Planning</a:t>
            </a:r>
            <a:br>
              <a:rPr lang="en"/>
            </a:br>
            <a:endParaRPr/>
          </a:p>
          <a:p>
            <a:pPr marL="457200" lvl="0" indent="-317500" algn="l" rtl="0">
              <a:spcBef>
                <a:spcPts val="0"/>
              </a:spcBef>
              <a:spcAft>
                <a:spcPts val="0"/>
              </a:spcAft>
              <a:buSzPts val="1400"/>
              <a:buChar char="●"/>
            </a:pPr>
            <a:r>
              <a:rPr lang="en"/>
              <a:t>Market research</a:t>
            </a:r>
            <a:br>
              <a:rPr lang="en"/>
            </a:br>
            <a:endParaRPr/>
          </a:p>
          <a:p>
            <a:pPr marL="457200" lvl="0" indent="-317500" algn="l" rtl="0">
              <a:spcBef>
                <a:spcPts val="0"/>
              </a:spcBef>
              <a:spcAft>
                <a:spcPts val="0"/>
              </a:spcAft>
              <a:buSzPts val="1400"/>
              <a:buChar char="●"/>
            </a:pPr>
            <a:r>
              <a:rPr lang="en"/>
              <a:t>Risk management</a:t>
            </a:r>
            <a:br>
              <a:rPr lang="en"/>
            </a:br>
            <a:endParaRPr/>
          </a:p>
          <a:p>
            <a:pPr marL="457200" lvl="0" indent="-317500" algn="l" rtl="0">
              <a:spcBef>
                <a:spcPts val="0"/>
              </a:spcBef>
              <a:spcAft>
                <a:spcPts val="0"/>
              </a:spcAft>
              <a:buSzPts val="1400"/>
              <a:buChar char="●"/>
            </a:pPr>
            <a:r>
              <a:rPr lang="en"/>
              <a:t>Contract development</a:t>
            </a:r>
            <a:br>
              <a:rPr lang="en"/>
            </a:br>
            <a:endParaRPr/>
          </a:p>
          <a:p>
            <a:pPr marL="457200" lvl="0" indent="-317500" algn="l" rtl="0">
              <a:spcBef>
                <a:spcPts val="0"/>
              </a:spcBef>
              <a:spcAft>
                <a:spcPts val="0"/>
              </a:spcAft>
              <a:buSzPts val="1400"/>
              <a:buChar char="●"/>
            </a:pPr>
            <a:r>
              <a:rPr lang="en"/>
              <a:t>Performance tracking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0"/>
        <p:cNvGrpSpPr/>
        <p:nvPr/>
      </p:nvGrpSpPr>
      <p:grpSpPr>
        <a:xfrm>
          <a:off x="0" y="0"/>
          <a:ext cx="0" cy="0"/>
          <a:chOff x="0" y="0"/>
          <a:chExt cx="0" cy="0"/>
        </a:xfrm>
      </p:grpSpPr>
      <p:sp>
        <p:nvSpPr>
          <p:cNvPr id="1601" name="Google Shape;1601;g3736b5e132b_0_227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AI Functions in Acquisition Strategy</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02" name="Google Shape;1602;g3736b5e132b_0_22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603" name="Google Shape;1603;g3736b5e132b_0_2276"/>
          <p:cNvGraphicFramePr/>
          <p:nvPr>
            <p:extLst>
              <p:ext uri="{D42A27DB-BD31-4B8C-83A1-F6EECF244321}">
                <p14:modId xmlns:p14="http://schemas.microsoft.com/office/powerpoint/2010/main" val="466694217"/>
              </p:ext>
            </p:extLst>
          </p:nvPr>
        </p:nvGraphicFramePr>
        <p:xfrm>
          <a:off x="577200" y="1302250"/>
          <a:ext cx="7840050" cy="2816650"/>
        </p:xfrm>
        <a:graphic>
          <a:graphicData uri="http://schemas.openxmlformats.org/drawingml/2006/table">
            <a:tbl>
              <a:tblPr firstRow="1">
                <a:noFill/>
                <a:tableStyleId>{7B06FF6A-EBF2-4061-A0AF-8353CC999A54}</a:tableStyleId>
              </a:tblPr>
              <a:tblGrid>
                <a:gridCol w="2438725">
                  <a:extLst>
                    <a:ext uri="{9D8B030D-6E8A-4147-A177-3AD203B41FA5}">
                      <a16:colId xmlns:a16="http://schemas.microsoft.com/office/drawing/2014/main" val="20000"/>
                    </a:ext>
                  </a:extLst>
                </a:gridCol>
                <a:gridCol w="4100675">
                  <a:extLst>
                    <a:ext uri="{9D8B030D-6E8A-4147-A177-3AD203B41FA5}">
                      <a16:colId xmlns:a16="http://schemas.microsoft.com/office/drawing/2014/main" val="20001"/>
                    </a:ext>
                  </a:extLst>
                </a:gridCol>
                <a:gridCol w="1300650">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600" b="1"/>
                        <a:t>Function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AI’s Contribution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Type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Market Research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Trend/vendor analysis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Lifecycle Costing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Sustainment cost forecasts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Contract Drafting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RFPs, PWSs, justifications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Generative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Risk Identification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Supplier risks, disruption scenarios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Demand Forecasting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Anticipates needs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t>Performance Mgmt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Predicts delays, supports planning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Predictive</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8"/>
        <p:cNvGrpSpPr/>
        <p:nvPr/>
      </p:nvGrpSpPr>
      <p:grpSpPr>
        <a:xfrm>
          <a:off x="0" y="0"/>
          <a:ext cx="0" cy="0"/>
          <a:chOff x="0" y="0"/>
          <a:chExt cx="0" cy="0"/>
        </a:xfrm>
      </p:grpSpPr>
      <p:sp>
        <p:nvSpPr>
          <p:cNvPr id="1609" name="Google Shape;1609;g3736b5e132b_0_228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Predictive AI in Procurement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10" name="Google Shape;1610;g3736b5e132b_0_228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3736b5e132b_0_2283"/>
          <p:cNvSpPr txBox="1"/>
          <p:nvPr/>
        </p:nvSpPr>
        <p:spPr>
          <a:xfrm>
            <a:off x="503050" y="1303850"/>
            <a:ext cx="6802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Uses machine learning to spot patterns.</a:t>
            </a:r>
            <a:br>
              <a:rPr lang="en"/>
            </a:br>
            <a:endParaRPr/>
          </a:p>
          <a:p>
            <a:pPr marL="457200" lvl="0" indent="-317500" algn="l" rtl="0">
              <a:spcBef>
                <a:spcPts val="0"/>
              </a:spcBef>
              <a:spcAft>
                <a:spcPts val="0"/>
              </a:spcAft>
              <a:buSzPts val="1400"/>
              <a:buChar char="●"/>
            </a:pPr>
            <a:r>
              <a:rPr lang="en"/>
              <a:t>Forecasts needs and risks.</a:t>
            </a:r>
            <a:br>
              <a:rPr lang="en"/>
            </a:br>
            <a:endParaRPr/>
          </a:p>
          <a:p>
            <a:pPr marL="457200" lvl="0" indent="-317500" algn="l" rtl="0">
              <a:spcBef>
                <a:spcPts val="0"/>
              </a:spcBef>
              <a:spcAft>
                <a:spcPts val="0"/>
              </a:spcAft>
              <a:buSzPts val="1400"/>
              <a:buChar char="●"/>
            </a:pPr>
            <a:r>
              <a:rPr lang="en"/>
              <a:t>Enables proactive planning.</a:t>
            </a:r>
            <a:br>
              <a:rPr lang="en"/>
            </a:br>
            <a:endParaRPr/>
          </a:p>
          <a:p>
            <a:pPr marL="457200" lvl="0" indent="-317500" algn="l" rtl="0">
              <a:spcBef>
                <a:spcPts val="0"/>
              </a:spcBef>
              <a:spcAft>
                <a:spcPts val="0"/>
              </a:spcAft>
              <a:buSzPts val="1400"/>
              <a:buChar char="●"/>
            </a:pPr>
            <a:r>
              <a:rPr lang="en"/>
              <a:t>Reduces manual analysis.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6"/>
        <p:cNvGrpSpPr/>
        <p:nvPr/>
      </p:nvGrpSpPr>
      <p:grpSpPr>
        <a:xfrm>
          <a:off x="0" y="0"/>
          <a:ext cx="0" cy="0"/>
          <a:chOff x="0" y="0"/>
          <a:chExt cx="0" cy="0"/>
        </a:xfrm>
      </p:grpSpPr>
      <p:sp>
        <p:nvSpPr>
          <p:cNvPr id="1617" name="Google Shape;1617;g3736b5e132b_0_22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g3736b5e132b_0_229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8" name="Google Shape;1618;g3736b5e132b_0_2290"/>
          <p:cNvSpPr/>
          <p:nvPr/>
        </p:nvSpPr>
        <p:spPr>
          <a:xfrm>
            <a:off x="441450" y="1404750"/>
            <a:ext cx="4961100" cy="3214500"/>
          </a:xfrm>
          <a:prstGeom prst="rect">
            <a:avLst/>
          </a:prstGeom>
          <a:noFill/>
          <a:ln>
            <a:noFill/>
          </a:ln>
        </p:spPr>
        <p:txBody>
          <a:bodyPr spcFirstLastPara="1" wrap="square" lIns="91425" tIns="45700" rIns="91425" bIns="45700" anchor="ctr" anchorCtr="0">
            <a:noAutofit/>
          </a:bodyPr>
          <a:lstStyle/>
          <a:p>
            <a:pPr marL="457200" lvl="0" indent="-342900" algn="l" rtl="0">
              <a:lnSpc>
                <a:spcPct val="115000"/>
              </a:lnSpc>
              <a:spcBef>
                <a:spcPts val="800"/>
              </a:spcBef>
              <a:spcAft>
                <a:spcPts val="0"/>
              </a:spcAft>
              <a:buClr>
                <a:schemeClr val="dk1"/>
              </a:buClr>
              <a:buSzPts val="1800"/>
              <a:buFont typeface="Inter"/>
              <a:buChar char="●"/>
            </a:pPr>
            <a:r>
              <a:rPr lang="en" sz="1800">
                <a:solidFill>
                  <a:schemeClr val="dk1"/>
                </a:solidFill>
                <a:latin typeface="Inter"/>
                <a:ea typeface="Inter"/>
                <a:cs typeface="Inter"/>
                <a:sym typeface="Inter"/>
              </a:rPr>
              <a:t>What types of data do you wish you could better analyze or predict in your acquisition planning?</a:t>
            </a:r>
            <a:endParaRPr sz="1800">
              <a:solidFill>
                <a:schemeClr val="dk1"/>
              </a:solidFill>
              <a:latin typeface="Inter"/>
              <a:ea typeface="Inter"/>
              <a:cs typeface="Inter"/>
              <a:sym typeface="Inter"/>
            </a:endParaRPr>
          </a:p>
        </p:txBody>
      </p:sp>
      <p:pic>
        <p:nvPicPr>
          <p:cNvPr id="1620" name="Google Shape;1620;g3736b5e132b_0_229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0"/>
        <p:cNvGrpSpPr/>
        <p:nvPr/>
      </p:nvGrpSpPr>
      <p:grpSpPr>
        <a:xfrm>
          <a:off x="0" y="0"/>
          <a:ext cx="0" cy="0"/>
          <a:chOff x="0" y="0"/>
          <a:chExt cx="0" cy="0"/>
        </a:xfrm>
      </p:grpSpPr>
      <p:sp>
        <p:nvSpPr>
          <p:cNvPr id="791" name="Google Shape;791;g3736b5e132b_0_15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3736b5e132b_0_1562"/>
          <p:cNvSpPr>
            <a:spLocks noGrp="1"/>
          </p:cNvSpPr>
          <p:nvPr>
            <p:ph type="title" idx="4294967295"/>
          </p:nvPr>
        </p:nvSpPr>
        <p:spPr>
          <a:xfrm>
            <a:off x="609600" y="609600"/>
            <a:ext cx="7488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Using the Lean Canvas to Your Advantage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93" name="Google Shape;793;g3736b5e132b_0_1562"/>
          <p:cNvSpPr txBox="1"/>
          <p:nvPr/>
        </p:nvSpPr>
        <p:spPr>
          <a:xfrm>
            <a:off x="712575" y="1295400"/>
            <a:ext cx="68406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Stakeholder alignment: surface unfamiliarity and resistance early</a:t>
            </a:r>
            <a:br>
              <a:rPr lang="en"/>
            </a:br>
            <a:endParaRPr/>
          </a:p>
          <a:p>
            <a:pPr marL="457200" lvl="0" indent="-317500" algn="l" rtl="0">
              <a:spcBef>
                <a:spcPts val="0"/>
              </a:spcBef>
              <a:spcAft>
                <a:spcPts val="0"/>
              </a:spcAft>
              <a:buSzPts val="1400"/>
              <a:buChar char="●"/>
            </a:pPr>
            <a:r>
              <a:rPr lang="en"/>
              <a:t>Record the “why”: basis for formal acquisition plan and audit trail</a:t>
            </a:r>
            <a:br>
              <a:rPr lang="en"/>
            </a:br>
            <a:endParaRPr/>
          </a:p>
          <a:p>
            <a:pPr marL="457200" lvl="0" indent="-317500" algn="l" rtl="0">
              <a:spcBef>
                <a:spcPts val="0"/>
              </a:spcBef>
              <a:spcAft>
                <a:spcPts val="0"/>
              </a:spcAft>
              <a:buSzPts val="1400"/>
              <a:buChar char="●"/>
            </a:pPr>
            <a:r>
              <a:rPr lang="en"/>
              <a:t>Use it as a negotiation and approval artifact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5"/>
        <p:cNvGrpSpPr/>
        <p:nvPr/>
      </p:nvGrpSpPr>
      <p:grpSpPr>
        <a:xfrm>
          <a:off x="0" y="0"/>
          <a:ext cx="0" cy="0"/>
          <a:chOff x="0" y="0"/>
          <a:chExt cx="0" cy="0"/>
        </a:xfrm>
      </p:grpSpPr>
      <p:sp>
        <p:nvSpPr>
          <p:cNvPr id="1626" name="Google Shape;1626;g3736b5e132b_0_229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Generative AI in Procurement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27" name="Google Shape;1627;g3736b5e132b_0_229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3736b5e132b_0_2298"/>
          <p:cNvSpPr txBox="1"/>
          <p:nvPr/>
        </p:nvSpPr>
        <p:spPr>
          <a:xfrm>
            <a:off x="564650" y="1180650"/>
            <a:ext cx="6283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Produces content (e.g., drafts, summaries).</a:t>
            </a:r>
            <a:br>
              <a:rPr lang="en"/>
            </a:br>
            <a:endParaRPr/>
          </a:p>
          <a:p>
            <a:pPr marL="457200" lvl="0" indent="-317500" algn="l" rtl="0">
              <a:spcBef>
                <a:spcPts val="0"/>
              </a:spcBef>
              <a:spcAft>
                <a:spcPts val="0"/>
              </a:spcAft>
              <a:buSzPts val="1400"/>
              <a:buChar char="●"/>
            </a:pPr>
            <a:r>
              <a:rPr lang="en"/>
              <a:t>Useful for documentation-heavy processes.</a:t>
            </a:r>
            <a:br>
              <a:rPr lang="en"/>
            </a:br>
            <a:endParaRPr/>
          </a:p>
          <a:p>
            <a:pPr marL="457200" lvl="0" indent="-317500" algn="l" rtl="0">
              <a:spcBef>
                <a:spcPts val="0"/>
              </a:spcBef>
              <a:spcAft>
                <a:spcPts val="0"/>
              </a:spcAft>
              <a:buSzPts val="1400"/>
              <a:buChar char="●"/>
            </a:pPr>
            <a:r>
              <a:rPr lang="en"/>
              <a:t>Can suggest alternative strategies.</a:t>
            </a:r>
            <a:br>
              <a:rPr lang="en"/>
            </a:br>
            <a:endParaRPr/>
          </a:p>
          <a:p>
            <a:pPr marL="457200" lvl="0" indent="-317500" algn="l" rtl="0">
              <a:spcBef>
                <a:spcPts val="0"/>
              </a:spcBef>
              <a:spcAft>
                <a:spcPts val="0"/>
              </a:spcAft>
              <a:buSzPts val="1400"/>
              <a:buChar char="●"/>
            </a:pPr>
            <a:r>
              <a:rPr lang="en"/>
              <a:t>Requires quality data inputs.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3"/>
        <p:cNvGrpSpPr/>
        <p:nvPr/>
      </p:nvGrpSpPr>
      <p:grpSpPr>
        <a:xfrm>
          <a:off x="0" y="0"/>
          <a:ext cx="0" cy="0"/>
          <a:chOff x="0" y="0"/>
          <a:chExt cx="0" cy="0"/>
        </a:xfrm>
      </p:grpSpPr>
      <p:sp>
        <p:nvSpPr>
          <p:cNvPr id="1634" name="Google Shape;1634;g3736b5e132b_0_2305"/>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Key Limitation – Judgment Still Matters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35" name="Google Shape;1635;g3736b5e132b_0_230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3736b5e132b_0_2305"/>
          <p:cNvSpPr txBox="1"/>
          <p:nvPr/>
        </p:nvSpPr>
        <p:spPr>
          <a:xfrm>
            <a:off x="371800" y="1252500"/>
            <a:ext cx="62295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AI can’t replicate ethical, creative, or contextual thinking.</a:t>
            </a:r>
            <a:br>
              <a:rPr lang="en"/>
            </a:br>
            <a:endParaRPr/>
          </a:p>
          <a:p>
            <a:pPr marL="457200" lvl="0" indent="-317500" algn="l" rtl="0">
              <a:spcBef>
                <a:spcPts val="0"/>
              </a:spcBef>
              <a:spcAft>
                <a:spcPts val="0"/>
              </a:spcAft>
              <a:buSzPts val="1400"/>
              <a:buChar char="●"/>
            </a:pPr>
            <a:r>
              <a:rPr lang="en"/>
              <a:t>Humans remain responsible for strategy and decisions.</a:t>
            </a:r>
            <a:br>
              <a:rPr lang="en"/>
            </a:br>
            <a:endParaRPr/>
          </a:p>
          <a:p>
            <a:pPr marL="457200" lvl="0" indent="-317500" algn="l" rtl="0">
              <a:spcBef>
                <a:spcPts val="0"/>
              </a:spcBef>
              <a:spcAft>
                <a:spcPts val="0"/>
              </a:spcAft>
              <a:buSzPts val="1400"/>
              <a:buChar char="●"/>
            </a:pPr>
            <a:r>
              <a:rPr lang="en"/>
              <a:t>AI is a support tool—not a replacement.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1"/>
        <p:cNvGrpSpPr/>
        <p:nvPr/>
      </p:nvGrpSpPr>
      <p:grpSpPr>
        <a:xfrm>
          <a:off x="0" y="0"/>
          <a:ext cx="0" cy="0"/>
          <a:chOff x="0" y="0"/>
          <a:chExt cx="0" cy="0"/>
        </a:xfrm>
      </p:grpSpPr>
      <p:sp>
        <p:nvSpPr>
          <p:cNvPr id="1642" name="Google Shape;1642;g3736b5e132b_0_23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Recent Policy Changes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43" name="Google Shape;1643;g3736b5e132b_0_23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g3736b5e132b_0_2312"/>
          <p:cNvSpPr txBox="1"/>
          <p:nvPr/>
        </p:nvSpPr>
        <p:spPr>
          <a:xfrm>
            <a:off x="420900" y="1201175"/>
            <a:ext cx="70017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EO 14179</a:t>
            </a:r>
            <a:r>
              <a:rPr lang="en"/>
              <a:t> (Jan 2025): Streamline AI procurement, national AI strategy.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AI Action Plan</a:t>
            </a:r>
            <a:r>
              <a:rPr lang="en"/>
              <a:t> (Jul 2025): Infrastructure, workforce, reform.</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OMB Memos M-25-21 &amp; M-25-22</a:t>
            </a:r>
            <a:r>
              <a:rPr lang="en"/>
              <a:t>: Oversight, high-impact use, responsible contracting.</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9"/>
        <p:cNvGrpSpPr/>
        <p:nvPr/>
      </p:nvGrpSpPr>
      <p:grpSpPr>
        <a:xfrm>
          <a:off x="0" y="0"/>
          <a:ext cx="0" cy="0"/>
          <a:chOff x="0" y="0"/>
          <a:chExt cx="0" cy="0"/>
        </a:xfrm>
      </p:grpSpPr>
      <p:sp>
        <p:nvSpPr>
          <p:cNvPr id="1650" name="Google Shape;1650;g3736b5e132b_0_231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Key Considerations for Procurement Leaders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51" name="Google Shape;1651;g3736b5e132b_0_231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g3736b5e132b_0_2319"/>
          <p:cNvSpPr txBox="1"/>
          <p:nvPr/>
        </p:nvSpPr>
        <p:spPr>
          <a:xfrm>
            <a:off x="636525" y="1078650"/>
            <a:ext cx="67656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Don’t outsource strategy—use AI to support it.</a:t>
            </a:r>
            <a:br>
              <a:rPr lang="en"/>
            </a:br>
            <a:endParaRPr/>
          </a:p>
          <a:p>
            <a:pPr marL="457200" lvl="0" indent="-317500" algn="l" rtl="0">
              <a:spcBef>
                <a:spcPts val="0"/>
              </a:spcBef>
              <a:spcAft>
                <a:spcPts val="0"/>
              </a:spcAft>
              <a:buSzPts val="1400"/>
              <a:buChar char="●"/>
            </a:pPr>
            <a:r>
              <a:rPr lang="en"/>
              <a:t>Prioritize data quality and governance.</a:t>
            </a:r>
            <a:br>
              <a:rPr lang="en"/>
            </a:br>
            <a:endParaRPr/>
          </a:p>
          <a:p>
            <a:pPr marL="457200" lvl="0" indent="-317500" algn="l" rtl="0">
              <a:spcBef>
                <a:spcPts val="0"/>
              </a:spcBef>
              <a:spcAft>
                <a:spcPts val="0"/>
              </a:spcAft>
              <a:buSzPts val="1400"/>
              <a:buChar char="●"/>
            </a:pPr>
            <a:r>
              <a:rPr lang="en"/>
              <a:t>Write smarter AI-related contracts.</a:t>
            </a:r>
            <a:br>
              <a:rPr lang="en"/>
            </a:br>
            <a:endParaRPr/>
          </a:p>
          <a:p>
            <a:pPr marL="457200" lvl="0" indent="-317500" algn="l" rtl="0">
              <a:spcBef>
                <a:spcPts val="0"/>
              </a:spcBef>
              <a:spcAft>
                <a:spcPts val="0"/>
              </a:spcAft>
              <a:buSzPts val="1400"/>
              <a:buChar char="●"/>
            </a:pPr>
            <a:r>
              <a:rPr lang="en"/>
              <a:t>Build team skills in analytics and strategy.</a:t>
            </a:r>
            <a:br>
              <a:rPr lang="en"/>
            </a:br>
            <a:endParaRPr/>
          </a:p>
          <a:p>
            <a:pPr marL="457200" lvl="0" indent="-317500" algn="l" rtl="0">
              <a:spcBef>
                <a:spcPts val="0"/>
              </a:spcBef>
              <a:spcAft>
                <a:spcPts val="0"/>
              </a:spcAft>
              <a:buSzPts val="1400"/>
              <a:buChar char="●"/>
            </a:pPr>
            <a:r>
              <a:rPr lang="en"/>
              <a:t>Shift focus from transactions to strategic value.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7"/>
        <p:cNvGrpSpPr/>
        <p:nvPr/>
      </p:nvGrpSpPr>
      <p:grpSpPr>
        <a:xfrm>
          <a:off x="0" y="0"/>
          <a:ext cx="0" cy="0"/>
          <a:chOff x="0" y="0"/>
          <a:chExt cx="0" cy="0"/>
        </a:xfrm>
      </p:grpSpPr>
      <p:sp>
        <p:nvSpPr>
          <p:cNvPr id="1658" name="Google Shape;1658;g3736b5e132b_0_23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60" name="Google Shape;1660;g3736b5e132b_0_2326"/>
          <p:cNvSpPr>
            <a:spLocks noGrp="1"/>
          </p:cNvSpPr>
          <p:nvPr>
            <p:ph type="title" idx="4294967295"/>
          </p:nvPr>
        </p:nvSpPr>
        <p:spPr>
          <a:xfrm>
            <a:off x="609600" y="609600"/>
            <a:ext cx="7355400" cy="620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Evaluating Data Security Solutions with SWOT &amp; Cost Estimation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59" name="Google Shape;1659;g3736b5e132b_0_2326"/>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200">
                <a:solidFill>
                  <a:schemeClr val="dk1"/>
                </a:solidFill>
                <a:latin typeface="Proxima Nova"/>
                <a:ea typeface="Proxima Nova"/>
                <a:cs typeface="Proxima Nova"/>
                <a:sym typeface="Proxima Nova"/>
              </a:rPr>
              <a:t>Map out the key stakeholders in the case, using Milestone 1.</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pic>
        <p:nvPicPr>
          <p:cNvPr id="1661" name="Google Shape;1661;g3736b5e132b_0_2326"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36299d5ead3_14_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Running a Successful Evaluation</a:t>
            </a:r>
            <a:endParaRPr/>
          </a:p>
        </p:txBody>
      </p:sp>
      <p:sp>
        <p:nvSpPr>
          <p:cNvPr id="1667" name="Google Shape;1667;g36299d5ead3_14_0"/>
          <p:cNvSpPr txBox="1">
            <a:spLocks noGrp="1"/>
          </p:cNvSpPr>
          <p:nvPr>
            <p:ph type="title" idx="2"/>
          </p:nvPr>
        </p:nvSpPr>
        <p:spPr>
          <a:xfrm>
            <a:off x="249940" y="742050"/>
            <a:ext cx="8644200" cy="182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8800"/>
              <a:t>Sprint 3</a:t>
            </a:r>
            <a:endParaRPr sz="88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2"/>
        <p:cNvGrpSpPr/>
        <p:nvPr/>
      </p:nvGrpSpPr>
      <p:grpSpPr>
        <a:xfrm>
          <a:off x="0" y="0"/>
          <a:ext cx="0" cy="0"/>
          <a:chOff x="0" y="0"/>
          <a:chExt cx="0" cy="0"/>
        </a:xfrm>
      </p:grpSpPr>
      <p:sp>
        <p:nvSpPr>
          <p:cNvPr id="1673" name="Google Shape;1673;g36c7874e87e_0_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75" name="Google Shape;1675;g36c7874e87e_0_1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Designing a Solicitation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676" name="Google Shape;1676;g36c7874e87e_0_18"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1"/>
        <p:cNvGrpSpPr/>
        <p:nvPr/>
      </p:nvGrpSpPr>
      <p:grpSpPr>
        <a:xfrm>
          <a:off x="0" y="0"/>
          <a:ext cx="0" cy="0"/>
          <a:chOff x="0" y="0"/>
          <a:chExt cx="0" cy="0"/>
        </a:xfrm>
      </p:grpSpPr>
      <p:sp>
        <p:nvSpPr>
          <p:cNvPr id="1682" name="Google Shape;1682;g372d4c26f79_0_5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g372d4c26f79_0_52"/>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Evaluation Criteria Overview </a:t>
            </a:r>
          </a:p>
        </p:txBody>
      </p:sp>
      <p:sp>
        <p:nvSpPr>
          <p:cNvPr id="1684" name="Google Shape;1684;g372d4c26f79_0_52"/>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r>
              <a:rPr lang="en" sz="1750">
                <a:solidFill>
                  <a:schemeClr val="dk1"/>
                </a:solidFill>
                <a:latin typeface="Inter"/>
                <a:ea typeface="Inter"/>
                <a:cs typeface="Inter"/>
                <a:sym typeface="Inter"/>
              </a:rPr>
              <a:t>Select a Technical Team with Necessary Skills </a:t>
            </a:r>
            <a:endParaRPr sz="1750" i="0" u="none" strike="noStrike" cap="none">
              <a:solidFill>
                <a:schemeClr val="dk1"/>
              </a:solidFill>
              <a:latin typeface="Inter"/>
              <a:ea typeface="Inter"/>
              <a:cs typeface="Inter"/>
              <a:sym typeface="Inte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9"/>
        <p:cNvGrpSpPr/>
        <p:nvPr/>
      </p:nvGrpSpPr>
      <p:grpSpPr>
        <a:xfrm>
          <a:off x="0" y="0"/>
          <a:ext cx="0" cy="0"/>
          <a:chOff x="0" y="0"/>
          <a:chExt cx="0" cy="0"/>
        </a:xfrm>
      </p:grpSpPr>
      <p:sp>
        <p:nvSpPr>
          <p:cNvPr id="1690" name="Google Shape;1690;g372d4c26f79_0_1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g372d4c26f79_0_1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g372d4c26f79_0_1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g372d4c26f79_0_15"/>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94" name="Google Shape;1694;g372d4c26f79_0_15"/>
          <p:cNvSpPr/>
          <p:nvPr/>
        </p:nvSpPr>
        <p:spPr>
          <a:xfrm>
            <a:off x="3492975" y="2290775"/>
            <a:ext cx="5168100" cy="41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Evaluate agile vendors using solicitation criteria, oral presentations, and past performance to assess alignment with agile practices and technical requirements.</a:t>
            </a: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Design and apply evaluation strategies that incorporate down-selects, interactive techniques, and tradeoff approaches to support fair and best-value acquisitions.</a:t>
            </a: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Deliver effective post-evaluation feedback that builds trust, strengthens future proposals, and aligns with FAR guidance.</a:t>
            </a: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135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sz="500" b="1">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en" sz="1350" b="1">
                <a:latin typeface="Inter"/>
                <a:ea typeface="Inter"/>
                <a:cs typeface="Inter"/>
                <a:sym typeface="Inter"/>
              </a:rPr>
              <a:t>Conduct strategic vendor negotiations that clarify assumptions, manage risks, and secure best-value outcomes in digital service procurements.</a:t>
            </a:r>
            <a:endParaRPr sz="1350" b="1">
              <a:latin typeface="Inter"/>
              <a:ea typeface="Inter"/>
              <a:cs typeface="Inter"/>
              <a:sym typeface="Inter"/>
            </a:endParaRPr>
          </a:p>
          <a:p>
            <a:pPr marL="0" marR="0" lvl="0" indent="0" algn="l" rtl="0">
              <a:lnSpc>
                <a:spcPct val="100000"/>
              </a:lnSpc>
              <a:spcBef>
                <a:spcPts val="0"/>
              </a:spcBef>
              <a:spcAft>
                <a:spcPts val="0"/>
              </a:spcAft>
              <a:buClr>
                <a:srgbClr val="000000"/>
              </a:buClr>
              <a:buSzPts val="1350"/>
              <a:buFont typeface="Inter"/>
              <a:buNone/>
            </a:pPr>
            <a:endParaRPr sz="1350" b="0" i="0" u="none" strike="noStrike" cap="non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9"/>
        <p:cNvGrpSpPr/>
        <p:nvPr/>
      </p:nvGrpSpPr>
      <p:grpSpPr>
        <a:xfrm>
          <a:off x="0" y="0"/>
          <a:ext cx="0" cy="0"/>
          <a:chOff x="0" y="0"/>
          <a:chExt cx="0" cy="0"/>
        </a:xfrm>
      </p:grpSpPr>
      <p:sp>
        <p:nvSpPr>
          <p:cNvPr id="1700" name="Google Shape;1700;g372d4c26f79_0_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g372d4c26f79_0_62"/>
          <p:cNvSpPr>
            <a:spLocks noGrp="1"/>
          </p:cNvSpPr>
          <p:nvPr>
            <p:ph type="title" idx="4294967295"/>
          </p:nvPr>
        </p:nvSpPr>
        <p:spPr>
          <a:xfrm>
            <a:off x="609600" y="609600"/>
            <a:ext cx="7012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Purpose of Evaluation Criteria</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701" name="Google Shape;1701;g372d4c26f79_0_62"/>
          <p:cNvSpPr/>
          <p:nvPr/>
        </p:nvSpPr>
        <p:spPr>
          <a:xfrm>
            <a:off x="816525" y="1832225"/>
            <a:ext cx="7636500" cy="12633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endParaRPr sz="1725">
              <a:latin typeface="Inter"/>
              <a:ea typeface="Inter"/>
              <a:cs typeface="Inter"/>
              <a:sym typeface="Inter"/>
            </a:endParaRPr>
          </a:p>
          <a:p>
            <a:pPr marL="0" lvl="0" indent="0" algn="l" rtl="0">
              <a:lnSpc>
                <a:spcPct val="100000"/>
              </a:lnSpc>
              <a:spcBef>
                <a:spcPts val="0"/>
              </a:spcBef>
              <a:spcAft>
                <a:spcPts val="0"/>
              </a:spcAft>
              <a:buNone/>
            </a:pPr>
            <a:r>
              <a:rPr lang="en" sz="1500">
                <a:solidFill>
                  <a:srgbClr val="222222"/>
                </a:solidFill>
                <a:latin typeface="Inter"/>
                <a:ea typeface="Inter"/>
                <a:cs typeface="Inter"/>
                <a:sym typeface="Inter"/>
              </a:rPr>
              <a:t>Evaluation Criteria ensure: </a:t>
            </a:r>
            <a:endParaRPr sz="1500">
              <a:solidFill>
                <a:srgbClr val="222222"/>
              </a:solidFill>
              <a:latin typeface="Inter"/>
              <a:ea typeface="Inter"/>
              <a:cs typeface="Inter"/>
              <a:sym typeface="Inter"/>
            </a:endParaRPr>
          </a:p>
          <a:p>
            <a:pPr marL="457200" lvl="0" indent="-323850" algn="l" rtl="0">
              <a:lnSpc>
                <a:spcPct val="150000"/>
              </a:lnSpc>
              <a:spcBef>
                <a:spcPts val="1200"/>
              </a:spcBef>
              <a:spcAft>
                <a:spcPts val="0"/>
              </a:spcAft>
              <a:buClr>
                <a:srgbClr val="222222"/>
              </a:buClr>
              <a:buSzPts val="1500"/>
              <a:buFont typeface="Inter"/>
              <a:buChar char="●"/>
            </a:pPr>
            <a:r>
              <a:rPr lang="en" sz="1500">
                <a:solidFill>
                  <a:srgbClr val="222222"/>
                </a:solidFill>
                <a:latin typeface="Inter"/>
                <a:ea typeface="Inter"/>
                <a:cs typeface="Inter"/>
                <a:sym typeface="Inter"/>
              </a:rPr>
              <a:t>Transparency &amp; Fairness</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Objectivity &amp; Accountability</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Efficiency &amp; Value for Money</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Risk Management</a:t>
            </a:r>
            <a:endParaRPr sz="1500">
              <a:solidFill>
                <a:srgbClr val="222222"/>
              </a:solidFill>
              <a:latin typeface="Inter"/>
              <a:ea typeface="Inter"/>
              <a:cs typeface="Inter"/>
              <a:sym typeface="Inter"/>
            </a:endParaRPr>
          </a:p>
          <a:p>
            <a:pPr marL="457200" lvl="0" indent="-323850" algn="l" rtl="0">
              <a:lnSpc>
                <a:spcPct val="150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Public Confidence &amp; Legal Protection</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725">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8"/>
        <p:cNvGrpSpPr/>
        <p:nvPr/>
      </p:nvGrpSpPr>
      <p:grpSpPr>
        <a:xfrm>
          <a:off x="0" y="0"/>
          <a:ext cx="0" cy="0"/>
          <a:chOff x="0" y="0"/>
          <a:chExt cx="0" cy="0"/>
        </a:xfrm>
      </p:grpSpPr>
      <p:sp>
        <p:nvSpPr>
          <p:cNvPr id="799" name="Google Shape;799;g3736b5e132b_0_15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3736b5e132b_0_1569"/>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2" name="Google Shape;802;g3736b5e132b_0_1569"/>
          <p:cNvSpPr txBox="1"/>
          <p:nvPr/>
        </p:nvSpPr>
        <p:spPr>
          <a:xfrm>
            <a:off x="686675" y="1528800"/>
            <a:ext cx="46770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Scenario: </a:t>
            </a:r>
            <a:endParaRPr sz="1700" b="1"/>
          </a:p>
          <a:p>
            <a:pPr marL="0" lvl="0" indent="0" algn="l" rtl="0">
              <a:spcBef>
                <a:spcPts val="0"/>
              </a:spcBef>
              <a:spcAft>
                <a:spcPts val="0"/>
              </a:spcAft>
              <a:buNone/>
            </a:pPr>
            <a:endParaRPr/>
          </a:p>
          <a:p>
            <a:pPr marL="0" lvl="0" indent="0" algn="l" rtl="0">
              <a:spcBef>
                <a:spcPts val="0"/>
              </a:spcBef>
              <a:spcAft>
                <a:spcPts val="0"/>
              </a:spcAft>
              <a:buNone/>
            </a:pPr>
            <a:r>
              <a:rPr lang="en"/>
              <a:t>Launch a cloud-based veteran benefits portal needing rapid iteration</a:t>
            </a:r>
            <a:endParaRPr/>
          </a:p>
        </p:txBody>
      </p:sp>
      <p:pic>
        <p:nvPicPr>
          <p:cNvPr id="801" name="Google Shape;801;g3736b5e132b_0_1569"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g372d4c26f79_0_106"/>
          <p:cNvSpPr txBox="1">
            <a:spLocks noGrp="1"/>
          </p:cNvSpPr>
          <p:nvPr>
            <p:ph type="title" idx="4294967295"/>
          </p:nvPr>
        </p:nvSpPr>
        <p:spPr>
          <a:xfrm>
            <a:off x="542975" y="791700"/>
            <a:ext cx="5814600" cy="6174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500" b="1">
                <a:solidFill>
                  <a:schemeClr val="dk1"/>
                </a:solidFill>
                <a:latin typeface="Inter"/>
                <a:ea typeface="Inter"/>
                <a:cs typeface="Inter"/>
                <a:sym typeface="Inter"/>
              </a:rPr>
              <a:t>Evaluation Methods Overview</a:t>
            </a:r>
            <a:endParaRPr sz="2200" b="1">
              <a:solidFill>
                <a:schemeClr val="dk1"/>
              </a:solidFill>
              <a:latin typeface="Inter"/>
              <a:ea typeface="Inter"/>
              <a:cs typeface="Inter"/>
              <a:sym typeface="Inter"/>
            </a:endParaRPr>
          </a:p>
        </p:txBody>
      </p:sp>
      <p:sp>
        <p:nvSpPr>
          <p:cNvPr id="1707" name="Google Shape;1707;g372d4c26f79_0_106"/>
          <p:cNvSpPr txBox="1"/>
          <p:nvPr/>
        </p:nvSpPr>
        <p:spPr>
          <a:xfrm>
            <a:off x="511175" y="1479000"/>
            <a:ext cx="6669900" cy="2786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Comparative Evaluation</a:t>
            </a:r>
            <a:endParaRPr sz="1600">
              <a:solidFill>
                <a:schemeClr val="dk1"/>
              </a:solidFill>
              <a:latin typeface="Inter"/>
              <a:ea typeface="Inter"/>
              <a:cs typeface="Inter"/>
              <a:sym typeface="Inter"/>
            </a:endParaRPr>
          </a:p>
          <a:p>
            <a:pPr marL="914400" lvl="1" indent="-330200" algn="l" rtl="0">
              <a:lnSpc>
                <a:spcPct val="100000"/>
              </a:lnSpc>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Side-by-side comparison of proposals</a:t>
            </a:r>
            <a:endParaRPr sz="160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Flexible &amp; efficient—suited for agile and iterative efforts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Best-Value Trade-Off</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Balances price &amp; non-price factors</a:t>
            </a:r>
            <a:endParaRPr sz="1600">
              <a:solidFill>
                <a:schemeClr val="dk1"/>
              </a:solidFill>
              <a:latin typeface="Inter"/>
              <a:ea typeface="Inter"/>
              <a:cs typeface="Inter"/>
              <a:sym typeface="Inter"/>
            </a:endParaRPr>
          </a:p>
          <a:p>
            <a:pPr marL="914400" lvl="1" indent="-317500" algn="l" rtl="0">
              <a:lnSpc>
                <a:spcPct val="100000"/>
              </a:lnSpc>
              <a:spcBef>
                <a:spcPts val="0"/>
              </a:spcBef>
              <a:spcAft>
                <a:spcPts val="1200"/>
              </a:spcAft>
              <a:buClr>
                <a:schemeClr val="dk1"/>
              </a:buClr>
              <a:buSzPts val="1400"/>
              <a:buFont typeface="Inter"/>
              <a:buChar char="○"/>
            </a:pPr>
            <a:r>
              <a:rPr lang="en" sz="1600">
                <a:solidFill>
                  <a:schemeClr val="dk1"/>
                </a:solidFill>
                <a:latin typeface="Inter"/>
                <a:ea typeface="Inter"/>
                <a:cs typeface="Inter"/>
                <a:sym typeface="Inter"/>
              </a:rPr>
              <a:t>More structured—used for complex, mission-critical procurements</a:t>
            </a:r>
            <a:br>
              <a:rPr lang="en">
                <a:solidFill>
                  <a:schemeClr val="dk1"/>
                </a:solidFill>
                <a:latin typeface="Inter"/>
                <a:ea typeface="Inter"/>
                <a:cs typeface="Inter"/>
                <a:sym typeface="Inter"/>
              </a:rPr>
            </a:br>
            <a:endParaRPr sz="1500">
              <a:latin typeface="Inter"/>
              <a:ea typeface="Inter"/>
              <a:cs typeface="Inter"/>
              <a:sym typeface="Inte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g36299d5ead3_12_72"/>
          <p:cNvSpPr txBox="1">
            <a:spLocks noGrp="1"/>
          </p:cNvSpPr>
          <p:nvPr>
            <p:ph type="title" idx="4294967295"/>
          </p:nvPr>
        </p:nvSpPr>
        <p:spPr>
          <a:xfrm>
            <a:off x="542975" y="7155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200" b="1">
                <a:solidFill>
                  <a:schemeClr val="dk1"/>
                </a:solidFill>
                <a:latin typeface="Inter"/>
                <a:ea typeface="Inter"/>
                <a:cs typeface="Inter"/>
                <a:sym typeface="Inter"/>
              </a:rPr>
              <a:t>Best Practices for Evaluation Criteria</a:t>
            </a:r>
            <a:endParaRPr sz="4800" b="1">
              <a:solidFill>
                <a:schemeClr val="dk1"/>
              </a:solidFill>
              <a:latin typeface="Inter"/>
              <a:ea typeface="Inter"/>
              <a:cs typeface="Inter"/>
              <a:sym typeface="Inter"/>
            </a:endParaRPr>
          </a:p>
        </p:txBody>
      </p:sp>
      <p:sp>
        <p:nvSpPr>
          <p:cNvPr id="1714" name="Google Shape;1714;g36299d5ead3_12_72"/>
          <p:cNvSpPr txBox="1">
            <a:spLocks noGrp="1"/>
          </p:cNvSpPr>
          <p:nvPr>
            <p:ph type="body" idx="4294967295"/>
          </p:nvPr>
        </p:nvSpPr>
        <p:spPr>
          <a:xfrm>
            <a:off x="542969" y="1371592"/>
            <a:ext cx="7358100" cy="596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b="0">
                <a:latin typeface="Inter Medium"/>
                <a:ea typeface="Inter Medium"/>
                <a:cs typeface="Inter Medium"/>
                <a:sym typeface="Inter Medium"/>
              </a:rPr>
              <a:t> </a:t>
            </a:r>
            <a:r>
              <a:rPr lang="en" sz="1600" b="0">
                <a:solidFill>
                  <a:schemeClr val="dk1"/>
                </a:solidFill>
                <a:latin typeface="Inter Medium"/>
                <a:ea typeface="Inter Medium"/>
                <a:cs typeface="Inter Medium"/>
                <a:sym typeface="Inter Medium"/>
              </a:rPr>
              <a:t>Clarify requirements &amp; procurement objectives</a:t>
            </a:r>
            <a:endParaRPr sz="1600" b="0">
              <a:solidFill>
                <a:schemeClr val="dk1"/>
              </a:solidFill>
              <a:latin typeface="Inter Medium"/>
              <a:ea typeface="Inter Medium"/>
              <a:cs typeface="Inter Medium"/>
              <a:sym typeface="Inter Medium"/>
            </a:endParaRPr>
          </a:p>
          <a:p>
            <a:pPr marL="457200" lvl="0" indent="-330200" algn="l" rtl="0">
              <a:lnSpc>
                <a:spcPct val="100000"/>
              </a:lnSpc>
              <a:spcBef>
                <a:spcPts val="1200"/>
              </a:spcBef>
              <a:spcAft>
                <a:spcPts val="0"/>
              </a:spcAft>
              <a:buClr>
                <a:schemeClr val="dk1"/>
              </a:buClr>
              <a:buSzPts val="1600"/>
              <a:buFont typeface="Inter Medium"/>
              <a:buChar char="●"/>
            </a:pPr>
            <a:r>
              <a:rPr lang="en" sz="1600" b="0">
                <a:solidFill>
                  <a:schemeClr val="dk1"/>
                </a:solidFill>
                <a:latin typeface="Inter Medium"/>
                <a:ea typeface="Inter Medium"/>
                <a:cs typeface="Inter Medium"/>
                <a:sym typeface="Inter Medium"/>
              </a:rPr>
              <a:t>Engage stakeholders early</a:t>
            </a:r>
            <a:br>
              <a:rPr lang="en" sz="1600" b="0">
                <a:solidFill>
                  <a:schemeClr val="dk1"/>
                </a:solidFill>
                <a:latin typeface="Inter Medium"/>
                <a:ea typeface="Inter Medium"/>
                <a:cs typeface="Inter Medium"/>
                <a:sym typeface="Inter Medium"/>
              </a:rPr>
            </a:br>
            <a:endParaRPr sz="1600" b="0">
              <a:solidFill>
                <a:schemeClr val="dk1"/>
              </a:solidFill>
              <a:latin typeface="Inter Medium"/>
              <a:ea typeface="Inter Medium"/>
              <a:cs typeface="Inter Medium"/>
              <a:sym typeface="Inter Medium"/>
            </a:endParaRPr>
          </a:p>
          <a:p>
            <a:pPr marL="457200" lvl="0" indent="-330200" algn="l" rtl="0">
              <a:lnSpc>
                <a:spcPct val="100000"/>
              </a:lnSpc>
              <a:spcBef>
                <a:spcPts val="0"/>
              </a:spcBef>
              <a:spcAft>
                <a:spcPts val="0"/>
              </a:spcAft>
              <a:buClr>
                <a:schemeClr val="dk1"/>
              </a:buClr>
              <a:buSzPts val="1600"/>
              <a:buFont typeface="Inter Medium"/>
              <a:buChar char="●"/>
            </a:pPr>
            <a:r>
              <a:rPr lang="en" sz="1600" b="0">
                <a:solidFill>
                  <a:schemeClr val="dk1"/>
                </a:solidFill>
                <a:latin typeface="Inter Medium"/>
                <a:ea typeface="Inter Medium"/>
                <a:cs typeface="Inter Medium"/>
                <a:sym typeface="Inter Medium"/>
              </a:rPr>
              <a:t>Categorize &amp; prioritize criteria (technical, management, cost)</a:t>
            </a:r>
            <a:br>
              <a:rPr lang="en" sz="1600" b="0">
                <a:solidFill>
                  <a:schemeClr val="dk1"/>
                </a:solidFill>
                <a:latin typeface="Inter Medium"/>
                <a:ea typeface="Inter Medium"/>
                <a:cs typeface="Inter Medium"/>
                <a:sym typeface="Inter Medium"/>
              </a:rPr>
            </a:br>
            <a:endParaRPr sz="1600" b="0">
              <a:solidFill>
                <a:schemeClr val="dk1"/>
              </a:solidFill>
              <a:latin typeface="Inter Medium"/>
              <a:ea typeface="Inter Medium"/>
              <a:cs typeface="Inter Medium"/>
              <a:sym typeface="Inter Medium"/>
            </a:endParaRPr>
          </a:p>
          <a:p>
            <a:pPr marL="457200" lvl="0" indent="-330200" algn="l" rtl="0">
              <a:lnSpc>
                <a:spcPct val="100000"/>
              </a:lnSpc>
              <a:spcBef>
                <a:spcPts val="0"/>
              </a:spcBef>
              <a:spcAft>
                <a:spcPts val="0"/>
              </a:spcAft>
              <a:buClr>
                <a:schemeClr val="dk1"/>
              </a:buClr>
              <a:buSzPts val="1600"/>
              <a:buFont typeface="Inter Medium"/>
              <a:buChar char="●"/>
            </a:pPr>
            <a:r>
              <a:rPr lang="en" sz="1600" b="0">
                <a:solidFill>
                  <a:schemeClr val="dk1"/>
                </a:solidFill>
                <a:latin typeface="Inter Medium"/>
                <a:ea typeface="Inter Medium"/>
                <a:cs typeface="Inter Medium"/>
                <a:sym typeface="Inter Medium"/>
              </a:rPr>
              <a:t>Assign weights &amp; use clear, measurable standards</a:t>
            </a:r>
            <a:br>
              <a:rPr lang="en" sz="1600" b="0">
                <a:solidFill>
                  <a:schemeClr val="dk1"/>
                </a:solidFill>
                <a:latin typeface="Inter Medium"/>
                <a:ea typeface="Inter Medium"/>
                <a:cs typeface="Inter Medium"/>
                <a:sym typeface="Inter Medium"/>
              </a:rPr>
            </a:br>
            <a:endParaRPr sz="1600" b="0">
              <a:solidFill>
                <a:schemeClr val="dk1"/>
              </a:solidFill>
              <a:latin typeface="Inter Medium"/>
              <a:ea typeface="Inter Medium"/>
              <a:cs typeface="Inter Medium"/>
              <a:sym typeface="Inter Medium"/>
            </a:endParaRPr>
          </a:p>
          <a:p>
            <a:pPr marL="457200" lvl="0" indent="-342900" algn="l" rtl="0">
              <a:lnSpc>
                <a:spcPct val="100000"/>
              </a:lnSpc>
              <a:spcBef>
                <a:spcPts val="0"/>
              </a:spcBef>
              <a:spcAft>
                <a:spcPts val="0"/>
              </a:spcAft>
              <a:buClr>
                <a:schemeClr val="dk1"/>
              </a:buClr>
              <a:buSzPts val="1800"/>
              <a:buFont typeface="Inter Medium"/>
              <a:buChar char="●"/>
            </a:pPr>
            <a:r>
              <a:rPr lang="en" sz="1600" b="0">
                <a:solidFill>
                  <a:schemeClr val="dk1"/>
                </a:solidFill>
                <a:latin typeface="Inter Medium"/>
                <a:ea typeface="Inter Medium"/>
                <a:cs typeface="Inter Medium"/>
                <a:sym typeface="Inter Medium"/>
              </a:rPr>
              <a:t>Separate past performance (reliability) from past experience (innovation)</a:t>
            </a:r>
            <a:br>
              <a:rPr lang="en" sz="1800" b="0">
                <a:solidFill>
                  <a:schemeClr val="dk1"/>
                </a:solidFill>
                <a:latin typeface="Inter Medium"/>
                <a:ea typeface="Inter Medium"/>
                <a:cs typeface="Inter Medium"/>
                <a:sym typeface="Inter Medium"/>
              </a:rPr>
            </a:br>
            <a:endParaRPr sz="1800" b="0">
              <a:solidFill>
                <a:schemeClr val="dk1"/>
              </a:solidFill>
              <a:latin typeface="Inter Medium"/>
              <a:ea typeface="Inter Medium"/>
              <a:cs typeface="Inter Medium"/>
              <a:sym typeface="Inter Medium"/>
            </a:endParaRPr>
          </a:p>
          <a:p>
            <a:pPr marL="0" lvl="0" indent="0" algn="l" rtl="0">
              <a:lnSpc>
                <a:spcPct val="100000"/>
              </a:lnSpc>
              <a:spcBef>
                <a:spcPts val="1200"/>
              </a:spcBef>
              <a:spcAft>
                <a:spcPts val="1200"/>
              </a:spcAft>
              <a:buNone/>
            </a:pPr>
            <a:br>
              <a:rPr lang="en" sz="1300">
                <a:latin typeface="Arial"/>
                <a:ea typeface="Arial"/>
                <a:cs typeface="Arial"/>
                <a:sym typeface="Arial"/>
              </a:rPr>
            </a:br>
            <a:endParaRPr sz="25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g36299d5ead3_12_77"/>
          <p:cNvSpPr txBox="1">
            <a:spLocks noGrp="1"/>
          </p:cNvSpPr>
          <p:nvPr>
            <p:ph type="title" idx="4294967295"/>
          </p:nvPr>
        </p:nvSpPr>
        <p:spPr>
          <a:xfrm>
            <a:off x="382950" y="4869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a:solidFill>
                  <a:schemeClr val="dk1"/>
                </a:solidFill>
                <a:latin typeface="Inter"/>
                <a:ea typeface="Inter"/>
                <a:cs typeface="Inter"/>
                <a:sym typeface="Inter"/>
              </a:rPr>
              <a:t>Key Takeaways</a:t>
            </a:r>
            <a:endParaRPr sz="5900" b="1">
              <a:solidFill>
                <a:schemeClr val="dk1"/>
              </a:solidFill>
              <a:latin typeface="Inter"/>
              <a:ea typeface="Inter"/>
              <a:cs typeface="Inter"/>
              <a:sym typeface="Inter"/>
            </a:endParaRPr>
          </a:p>
        </p:txBody>
      </p:sp>
      <p:sp>
        <p:nvSpPr>
          <p:cNvPr id="1720" name="Google Shape;1720;g36299d5ead3_12_77"/>
          <p:cNvSpPr txBox="1"/>
          <p:nvPr/>
        </p:nvSpPr>
        <p:spPr>
          <a:xfrm>
            <a:off x="445750" y="1021800"/>
            <a:ext cx="9065100" cy="3324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1800" b="1" dirty="0">
                <a:solidFill>
                  <a:schemeClr val="dk1"/>
                </a:solidFill>
                <a:latin typeface="Inter"/>
                <a:ea typeface="Inter"/>
                <a:cs typeface="Inter"/>
                <a:sym typeface="Inter"/>
              </a:rPr>
              <a:t>Clarify requirements &amp; procurement objectives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57200" lvl="0" indent="-317500" algn="l" rtl="0">
              <a:lnSpc>
                <a:spcPct val="100000"/>
              </a:lnSpc>
              <a:spcBef>
                <a:spcPts val="1200"/>
              </a:spcBef>
              <a:spcAft>
                <a:spcPts val="0"/>
              </a:spcAft>
              <a:buClr>
                <a:schemeClr val="dk1"/>
              </a:buClr>
              <a:buSzPts val="1400"/>
              <a:buFont typeface="Inter"/>
              <a:buChar char="●"/>
            </a:pPr>
            <a:r>
              <a:rPr lang="en" dirty="0">
                <a:solidFill>
                  <a:schemeClr val="dk1"/>
                </a:solidFill>
                <a:latin typeface="Inter"/>
                <a:ea typeface="Inter"/>
                <a:cs typeface="Inter"/>
                <a:sym typeface="Inter"/>
              </a:rPr>
              <a:t>Agile acquisition emphasizes flexibility, collaboration, and user value</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dirty="0">
                <a:solidFill>
                  <a:schemeClr val="dk1"/>
                </a:solidFill>
                <a:latin typeface="Inter"/>
                <a:ea typeface="Inter"/>
                <a:cs typeface="Inter"/>
                <a:sym typeface="Inter"/>
              </a:rPr>
              <a:t>Multi-phased, interactive evaluation is key</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dirty="0">
                <a:solidFill>
                  <a:schemeClr val="dk1"/>
                </a:solidFill>
                <a:latin typeface="Inter"/>
                <a:ea typeface="Inter"/>
                <a:cs typeface="Inter"/>
                <a:sym typeface="Inter"/>
              </a:rPr>
              <a:t>Match evaluation method to procurement goals</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dirty="0">
                <a:solidFill>
                  <a:schemeClr val="dk1"/>
                </a:solidFill>
                <a:latin typeface="Inter"/>
                <a:ea typeface="Inter"/>
                <a:cs typeface="Inter"/>
                <a:sym typeface="Inter"/>
              </a:rPr>
              <a:t>Thoughtful criteria drive fairness and mission success</a:t>
            </a:r>
            <a:br>
              <a:rPr lang="en" dirty="0">
                <a:solidFill>
                  <a:schemeClr val="dk1"/>
                </a:solidFill>
                <a:latin typeface="Inter"/>
                <a:ea typeface="Inter"/>
                <a:cs typeface="Inter"/>
                <a:sym typeface="Inter"/>
              </a:rPr>
            </a:br>
            <a:endParaRPr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Char char="●"/>
            </a:pPr>
            <a:r>
              <a:rPr lang="en" dirty="0">
                <a:solidFill>
                  <a:schemeClr val="dk1"/>
                </a:solidFill>
                <a:latin typeface="Inter"/>
                <a:ea typeface="Inter"/>
                <a:cs typeface="Inter"/>
                <a:sym typeface="Inter"/>
              </a:rPr>
              <a:t>Hybrid evaluation models are powerful tools</a:t>
            </a:r>
            <a:br>
              <a:rPr lang="en" dirty="0">
                <a:solidFill>
                  <a:schemeClr val="dk1"/>
                </a:solidFill>
              </a:rPr>
            </a:br>
            <a:br>
              <a:rPr lang="en" sz="1800" dirty="0">
                <a:solidFill>
                  <a:schemeClr val="dk1"/>
                </a:solidFill>
              </a:rPr>
            </a:b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5"/>
        <p:cNvGrpSpPr/>
        <p:nvPr/>
      </p:nvGrpSpPr>
      <p:grpSpPr>
        <a:xfrm>
          <a:off x="0" y="0"/>
          <a:ext cx="0" cy="0"/>
          <a:chOff x="0" y="0"/>
          <a:chExt cx="0" cy="0"/>
        </a:xfrm>
      </p:grpSpPr>
      <p:sp>
        <p:nvSpPr>
          <p:cNvPr id="1726" name="Google Shape;1726;g372d4c26f79_0_80"/>
          <p:cNvSpPr>
            <a:spLocks noGrp="1"/>
          </p:cNvSpPr>
          <p:nvPr>
            <p:ph type="title" idx="4294967295"/>
          </p:nvPr>
        </p:nvSpPr>
        <p:spPr>
          <a:xfrm>
            <a:off x="437100" y="22764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Technical Evaluation Tips for Agile </a:t>
            </a:r>
          </a:p>
        </p:txBody>
      </p:sp>
      <p:sp>
        <p:nvSpPr>
          <p:cNvPr id="1727" name="Google Shape;1727;g372d4c26f79_0_80"/>
          <p:cNvSpPr/>
          <p:nvPr/>
        </p:nvSpPr>
        <p:spPr>
          <a:xfrm>
            <a:off x="609600" y="2995988"/>
            <a:ext cx="6172200" cy="238200"/>
          </a:xfrm>
          <a:prstGeom prst="rect">
            <a:avLst/>
          </a:prstGeom>
          <a:noFill/>
          <a:ln>
            <a:noFill/>
          </a:ln>
        </p:spPr>
        <p:txBody>
          <a:bodyPr spcFirstLastPara="1" wrap="square" lIns="91425" tIns="45700" rIns="91425" bIns="45700" anchor="ctr" anchorCtr="0">
            <a:noAutofit/>
          </a:bodyPr>
          <a:lstStyle/>
          <a:p>
            <a:pPr marL="0" lvl="0" indent="0" algn="l" rtl="0">
              <a:lnSpc>
                <a:spcPct val="140000"/>
              </a:lnSpc>
              <a:spcBef>
                <a:spcPts val="0"/>
              </a:spcBef>
              <a:spcAft>
                <a:spcPts val="0"/>
              </a:spcAft>
              <a:buNone/>
            </a:pPr>
            <a:r>
              <a:rPr lang="en" sz="1750">
                <a:solidFill>
                  <a:schemeClr val="dk1"/>
                </a:solidFill>
                <a:latin typeface="Inter"/>
                <a:ea typeface="Inter"/>
                <a:cs typeface="Inter"/>
                <a:sym typeface="Inter"/>
              </a:rPr>
              <a:t>Techniques for Evaluating Agile Contractor Capability</a:t>
            </a:r>
            <a:endParaRPr sz="1750">
              <a:solidFill>
                <a:schemeClr val="dk1"/>
              </a:solidFill>
              <a:latin typeface="Inter"/>
              <a:ea typeface="Inter"/>
              <a:cs typeface="Inter"/>
              <a:sym typeface="Inte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2"/>
        <p:cNvGrpSpPr/>
        <p:nvPr/>
      </p:nvGrpSpPr>
      <p:grpSpPr>
        <a:xfrm>
          <a:off x="0" y="0"/>
          <a:ext cx="0" cy="0"/>
          <a:chOff x="0" y="0"/>
          <a:chExt cx="0" cy="0"/>
        </a:xfrm>
      </p:grpSpPr>
      <p:sp>
        <p:nvSpPr>
          <p:cNvPr id="1733" name="Google Shape;1733;g372d4c26f79_0_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372d4c26f79_0_73"/>
          <p:cNvSpPr txBox="1">
            <a:spLocks noGrp="1"/>
          </p:cNvSpPr>
          <p:nvPr>
            <p:ph type="title" idx="4294967295"/>
          </p:nvPr>
        </p:nvSpPr>
        <p:spPr>
          <a:xfrm>
            <a:off x="542975" y="7917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200" b="1">
                <a:solidFill>
                  <a:srgbClr val="222222"/>
                </a:solidFill>
                <a:latin typeface="Inter"/>
                <a:ea typeface="Inter"/>
                <a:cs typeface="Inter"/>
                <a:sym typeface="Inter"/>
              </a:rPr>
              <a:t>Why Agile-Specific Evaluation Matters </a:t>
            </a:r>
            <a:endParaRPr sz="4800" b="1">
              <a:solidFill>
                <a:srgbClr val="222222"/>
              </a:solidFill>
              <a:latin typeface="Inter"/>
              <a:ea typeface="Inter"/>
              <a:cs typeface="Inter"/>
              <a:sym typeface="Inter"/>
            </a:endParaRPr>
          </a:p>
        </p:txBody>
      </p:sp>
      <p:sp>
        <p:nvSpPr>
          <p:cNvPr id="1734" name="Google Shape;1734;g372d4c26f79_0_73"/>
          <p:cNvSpPr/>
          <p:nvPr/>
        </p:nvSpPr>
        <p:spPr>
          <a:xfrm>
            <a:off x="477387" y="1933625"/>
            <a:ext cx="7636500" cy="3906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Agile requires iterative planning and delivery</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Traditional evaluation methods may miss key capabilities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Goal: Assess true Agile fluency, not just proposal polish</a:t>
            </a: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g372d4c26f79_0_96"/>
          <p:cNvSpPr txBox="1"/>
          <p:nvPr/>
        </p:nvSpPr>
        <p:spPr>
          <a:xfrm>
            <a:off x="589925" y="1351500"/>
            <a:ext cx="7338000" cy="27081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Char char="●"/>
            </a:pPr>
            <a:r>
              <a:rPr lang="en" sz="1500">
                <a:solidFill>
                  <a:schemeClr val="dk1"/>
                </a:solidFill>
              </a:rPr>
              <a:t>Agile acquisitions start with traditional steps: need definition, market research, alternatives analysis</a:t>
            </a:r>
            <a:br>
              <a:rPr lang="en"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a:solidFill>
                  <a:schemeClr val="dk1"/>
                </a:solidFill>
              </a:rPr>
              <a:t>Diverges after strategy selection—focuses on:</a:t>
            </a:r>
            <a:br>
              <a:rPr lang="en" sz="1500">
                <a:solidFill>
                  <a:schemeClr val="dk1"/>
                </a:solidFill>
              </a:rPr>
            </a:b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Flexibility</a:t>
            </a: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Collaboration</a:t>
            </a: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Iterative validation</a:t>
            </a:r>
            <a:endParaRPr sz="15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500">
                <a:solidFill>
                  <a:schemeClr val="dk1"/>
                </a:solidFill>
              </a:rPr>
              <a:t>"Show, don’t tell" evaluation</a:t>
            </a:r>
            <a:br>
              <a:rPr lang="en" sz="1300">
                <a:solidFill>
                  <a:schemeClr val="dk1"/>
                </a:solidFill>
              </a:rPr>
            </a:br>
            <a:endParaRPr sz="3400">
              <a:solidFill>
                <a:srgbClr val="002F43"/>
              </a:solidFill>
              <a:latin typeface="Lato"/>
              <a:ea typeface="Lato"/>
              <a:cs typeface="Lato"/>
              <a:sym typeface="Lato"/>
            </a:endParaRPr>
          </a:p>
        </p:txBody>
      </p:sp>
      <p:sp>
        <p:nvSpPr>
          <p:cNvPr id="1741" name="Google Shape;1741;g372d4c26f79_0_96"/>
          <p:cNvSpPr txBox="1">
            <a:spLocks noGrp="1"/>
          </p:cNvSpPr>
          <p:nvPr>
            <p:ph type="title" idx="4294967295"/>
          </p:nvPr>
        </p:nvSpPr>
        <p:spPr>
          <a:xfrm>
            <a:off x="542975" y="7917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200" b="1">
                <a:solidFill>
                  <a:schemeClr val="dk1"/>
                </a:solidFill>
                <a:latin typeface="Inter"/>
                <a:ea typeface="Inter"/>
                <a:cs typeface="Inter"/>
                <a:sym typeface="Inter"/>
              </a:rPr>
              <a:t>Agile Acquisition Overview</a:t>
            </a:r>
            <a:endParaRPr sz="2200" b="1">
              <a:solidFill>
                <a:srgbClr val="222222"/>
              </a:solidFill>
              <a:latin typeface="Inter"/>
              <a:ea typeface="Inter"/>
              <a:cs typeface="Inter"/>
              <a:sym typeface="Inte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g372d4c26f79_0_101"/>
          <p:cNvSpPr txBox="1"/>
          <p:nvPr/>
        </p:nvSpPr>
        <p:spPr>
          <a:xfrm>
            <a:off x="601050" y="1417325"/>
            <a:ext cx="6858000" cy="21879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dk1"/>
              </a:buClr>
              <a:buSzPts val="1600"/>
              <a:buFont typeface="Arial"/>
              <a:buChar char="●"/>
            </a:pPr>
            <a:r>
              <a:rPr lang="en" sz="1600">
                <a:solidFill>
                  <a:schemeClr val="dk1"/>
                </a:solidFill>
              </a:rPr>
              <a:t>Multi-phase "Down-Select":</a:t>
            </a:r>
            <a:endParaRPr sz="1600">
              <a:solidFill>
                <a:schemeClr val="dk1"/>
              </a:solidFill>
            </a:endParaRPr>
          </a:p>
          <a:p>
            <a:pPr marL="914400" lvl="1" indent="-330200" algn="l" rtl="0">
              <a:lnSpc>
                <a:spcPct val="115000"/>
              </a:lnSpc>
              <a:spcBef>
                <a:spcPts val="0"/>
              </a:spcBef>
              <a:spcAft>
                <a:spcPts val="0"/>
              </a:spcAft>
              <a:buClr>
                <a:schemeClr val="dk1"/>
              </a:buClr>
              <a:buSzPts val="1600"/>
              <a:buFont typeface="Arial"/>
              <a:buChar char="○"/>
            </a:pPr>
            <a:r>
              <a:rPr lang="en" sz="1600">
                <a:solidFill>
                  <a:schemeClr val="dk1"/>
                </a:solidFill>
              </a:rPr>
              <a:t>White paper submission → early screening</a:t>
            </a:r>
            <a:endParaRPr sz="1600">
              <a:solidFill>
                <a:schemeClr val="dk1"/>
              </a:solidFill>
            </a:endParaRPr>
          </a:p>
          <a:p>
            <a:pPr marL="914400" lvl="1" indent="-330200" algn="l" rtl="0">
              <a:lnSpc>
                <a:spcPct val="115000"/>
              </a:lnSpc>
              <a:spcBef>
                <a:spcPts val="0"/>
              </a:spcBef>
              <a:spcAft>
                <a:spcPts val="0"/>
              </a:spcAft>
              <a:buClr>
                <a:schemeClr val="dk1"/>
              </a:buClr>
              <a:buSzPts val="1600"/>
              <a:buFont typeface="Arial"/>
              <a:buChar char="○"/>
            </a:pPr>
            <a:r>
              <a:rPr lang="en" sz="1600">
                <a:solidFill>
                  <a:schemeClr val="dk1"/>
                </a:solidFill>
              </a:rPr>
              <a:t>Interactive evaluations: demos, solution walkthroughs, team presentations</a:t>
            </a:r>
            <a:br>
              <a:rPr lang="en" sz="1600">
                <a:solidFill>
                  <a:schemeClr val="dk1"/>
                </a:solidFill>
              </a:rPr>
            </a:br>
            <a:endParaRPr sz="500">
              <a:solidFill>
                <a:schemeClr val="dk1"/>
              </a:solidFill>
            </a:endParaRPr>
          </a:p>
          <a:p>
            <a:pPr marL="457200" lvl="0" indent="-330200" algn="l" rtl="0">
              <a:lnSpc>
                <a:spcPct val="115000"/>
              </a:lnSpc>
              <a:spcBef>
                <a:spcPts val="0"/>
              </a:spcBef>
              <a:spcAft>
                <a:spcPts val="0"/>
              </a:spcAft>
              <a:buClr>
                <a:schemeClr val="dk1"/>
              </a:buClr>
              <a:buSzPts val="1600"/>
              <a:buFont typeface="Arial"/>
              <a:buChar char="●"/>
            </a:pPr>
            <a:r>
              <a:rPr lang="en" sz="1600">
                <a:solidFill>
                  <a:schemeClr val="dk1"/>
                </a:solidFill>
              </a:rPr>
              <a:t>Collaborative Negotiation (Alpha Contracting):</a:t>
            </a:r>
            <a:endParaRPr sz="1600">
              <a:solidFill>
                <a:schemeClr val="dk1"/>
              </a:solidFill>
            </a:endParaRPr>
          </a:p>
          <a:p>
            <a:pPr marL="914400" lvl="1" indent="-298450" algn="l" rtl="0">
              <a:lnSpc>
                <a:spcPct val="115000"/>
              </a:lnSpc>
              <a:spcBef>
                <a:spcPts val="0"/>
              </a:spcBef>
              <a:spcAft>
                <a:spcPts val="0"/>
              </a:spcAft>
              <a:buClr>
                <a:schemeClr val="dk1"/>
              </a:buClr>
              <a:buSzPts val="1100"/>
              <a:buFont typeface="Arial"/>
              <a:buChar char="○"/>
            </a:pPr>
            <a:r>
              <a:rPr lang="en" sz="1600">
                <a:solidFill>
                  <a:schemeClr val="dk1"/>
                </a:solidFill>
              </a:rPr>
              <a:t>Co-development of PWS, implementation plan, QA metrics</a:t>
            </a:r>
            <a:br>
              <a:rPr lang="en" sz="1100">
                <a:solidFill>
                  <a:schemeClr val="dk1"/>
                </a:solidFill>
              </a:rPr>
            </a:br>
            <a:endParaRPr/>
          </a:p>
        </p:txBody>
      </p:sp>
      <p:sp>
        <p:nvSpPr>
          <p:cNvPr id="1747" name="Google Shape;1747;g372d4c26f79_0_101"/>
          <p:cNvSpPr txBox="1">
            <a:spLocks noGrp="1"/>
          </p:cNvSpPr>
          <p:nvPr>
            <p:ph type="title" idx="4294967295"/>
          </p:nvPr>
        </p:nvSpPr>
        <p:spPr>
          <a:xfrm>
            <a:off x="542975" y="7917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200" b="1">
                <a:solidFill>
                  <a:schemeClr val="dk1"/>
                </a:solidFill>
                <a:latin typeface="Inter"/>
                <a:ea typeface="Inter"/>
                <a:cs typeface="Inter"/>
                <a:sym typeface="Inter"/>
              </a:rPr>
              <a:t>Agile Source Selection Process</a:t>
            </a:r>
            <a:endParaRPr sz="2500" b="1">
              <a:solidFill>
                <a:schemeClr val="dk1"/>
              </a:solidFill>
              <a:latin typeface="Inter"/>
              <a:ea typeface="Inter"/>
              <a:cs typeface="Inter"/>
              <a:sym typeface="Inter"/>
            </a:endParaRPr>
          </a:p>
          <a:p>
            <a:pPr marL="0" lvl="0" indent="0" algn="l" rtl="0">
              <a:lnSpc>
                <a:spcPct val="115000"/>
              </a:lnSpc>
              <a:spcBef>
                <a:spcPts val="1400"/>
              </a:spcBef>
              <a:spcAft>
                <a:spcPts val="400"/>
              </a:spcAft>
              <a:buClr>
                <a:schemeClr val="dk1"/>
              </a:buClr>
              <a:buSzPts val="1100"/>
              <a:buFont typeface="Arial"/>
              <a:buNone/>
            </a:pPr>
            <a:endParaRPr sz="2200" b="1">
              <a:solidFill>
                <a:schemeClr val="dk1"/>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52"/>
        <p:cNvGrpSpPr/>
        <p:nvPr/>
      </p:nvGrpSpPr>
      <p:grpSpPr>
        <a:xfrm>
          <a:off x="0" y="0"/>
          <a:ext cx="0" cy="0"/>
          <a:chOff x="0" y="0"/>
          <a:chExt cx="0" cy="0"/>
        </a:xfrm>
      </p:grpSpPr>
      <p:sp>
        <p:nvSpPr>
          <p:cNvPr id="1753" name="Google Shape;1753;g372d4c26f79_0_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g372d4c26f79_0_111"/>
          <p:cNvSpPr txBox="1">
            <a:spLocks noGrp="1"/>
          </p:cNvSpPr>
          <p:nvPr>
            <p:ph type="title" idx="4294967295"/>
          </p:nvPr>
        </p:nvSpPr>
        <p:spPr>
          <a:xfrm>
            <a:off x="542975" y="791701"/>
            <a:ext cx="5814600" cy="763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Use Oral Presentations Strategically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15000"/>
              </a:lnSpc>
              <a:spcBef>
                <a:spcPts val="140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15000"/>
              </a:lnSpc>
              <a:spcBef>
                <a:spcPts val="1400"/>
              </a:spcBef>
              <a:spcAft>
                <a:spcPts val="40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54" name="Google Shape;1754;g372d4c26f79_0_111"/>
          <p:cNvSpPr/>
          <p:nvPr/>
        </p:nvSpPr>
        <p:spPr>
          <a:xfrm>
            <a:off x="477387" y="2065850"/>
            <a:ext cx="7636500" cy="3906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SzPts val="1400"/>
              <a:buFont typeface="Inter"/>
              <a:buChar char="●"/>
            </a:pPr>
            <a:r>
              <a:rPr lang="en" sz="1400" b="0" i="0" u="none" strike="noStrike" cap="none">
                <a:solidFill>
                  <a:schemeClr val="lt1"/>
                </a:solidFill>
                <a:latin typeface="Inter"/>
                <a:ea typeface="Inter"/>
                <a:cs typeface="Inter"/>
                <a:sym typeface="Inter"/>
              </a:rPr>
              <a:t>Use to assess Agile knowledge and delivery maturity</a:t>
            </a:r>
            <a:br>
              <a:rPr lang="en" sz="1400" b="0" i="0" u="none" strike="noStrike" cap="none">
                <a:solidFill>
                  <a:schemeClr val="dk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Include oral presentation intent in solicitation language</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Conduct post-competitive range to ensure fairness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Record and tightly control sessions</a:t>
            </a: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0"/>
        <p:cNvGrpSpPr/>
        <p:nvPr/>
      </p:nvGrpSpPr>
      <p:grpSpPr>
        <a:xfrm>
          <a:off x="0" y="0"/>
          <a:ext cx="0" cy="0"/>
          <a:chOff x="0" y="0"/>
          <a:chExt cx="0" cy="0"/>
        </a:xfrm>
      </p:grpSpPr>
      <p:sp>
        <p:nvSpPr>
          <p:cNvPr id="1761" name="Google Shape;1761;g372d4c26f79_0_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g372d4c26f79_0_118"/>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Agile-Integrated Evaluation Criteria (Sample Factors)</a:t>
            </a: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62" name="Google Shape;1762;g372d4c26f79_0_118"/>
          <p:cNvSpPr/>
          <p:nvPr/>
        </p:nvSpPr>
        <p:spPr>
          <a:xfrm>
            <a:off x="609600" y="1541074"/>
            <a:ext cx="6341100" cy="1809227"/>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15000"/>
              </a:lnSpc>
              <a:spcBef>
                <a:spcPts val="1200"/>
              </a:spcBef>
              <a:spcAft>
                <a:spcPts val="0"/>
              </a:spcAft>
              <a:buClr>
                <a:schemeClr val="lt1"/>
              </a:buClr>
              <a:buSzPts val="1400"/>
              <a:buFont typeface="Inter"/>
              <a:buChar char="●"/>
            </a:pPr>
            <a:r>
              <a:rPr lang="en" sz="1400" b="0" i="0" u="none" strike="noStrike" cap="none" dirty="0">
                <a:solidFill>
                  <a:schemeClr val="lt1"/>
                </a:solidFill>
                <a:latin typeface="Inter"/>
                <a:ea typeface="Inter"/>
                <a:cs typeface="Inter"/>
                <a:sym typeface="Inter"/>
              </a:rPr>
              <a:t>Factor 1: Performance Work Statement tied to Agile</a:t>
            </a:r>
            <a:endParaRPr dirty="0">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dirty="0">
                <a:solidFill>
                  <a:schemeClr val="lt1"/>
                </a:solidFill>
                <a:latin typeface="Inter"/>
                <a:ea typeface="Inter"/>
                <a:cs typeface="Inter"/>
                <a:sym typeface="Inter"/>
              </a:rPr>
              <a:t>Factor 2: Product Development Roadmap with iterations</a:t>
            </a:r>
            <a:endParaRPr sz="1400" b="0" i="0" u="none" strike="noStrike" cap="none" dirty="0">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dirty="0">
                <a:solidFill>
                  <a:schemeClr val="lt1"/>
                </a:solidFill>
                <a:latin typeface="Inter"/>
                <a:ea typeface="Inter"/>
                <a:cs typeface="Inter"/>
                <a:sym typeface="Inter"/>
              </a:rPr>
              <a:t>Factor 3: Notional Quality Control Plan with Agile metrics</a:t>
            </a:r>
            <a:br>
              <a:rPr lang="en" sz="1400" b="0" i="0" u="none" strike="noStrike" cap="none" dirty="0">
                <a:solidFill>
                  <a:schemeClr val="lt1"/>
                </a:solidFill>
                <a:latin typeface="Inter"/>
                <a:ea typeface="Inter"/>
                <a:cs typeface="Inter"/>
                <a:sym typeface="Inter"/>
              </a:rPr>
            </a:br>
            <a:endParaRPr sz="1700" b="0" i="0" u="none" strike="noStrike" cap="none" dirty="0">
              <a:solidFill>
                <a:schemeClr val="lt1"/>
              </a:solidFill>
              <a:latin typeface="Inter"/>
              <a:ea typeface="Inter"/>
              <a:cs typeface="Inter"/>
              <a:sym typeface="Inte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9"/>
        <p:cNvGrpSpPr/>
        <p:nvPr/>
      </p:nvGrpSpPr>
      <p:grpSpPr>
        <a:xfrm>
          <a:off x="0" y="0"/>
          <a:ext cx="0" cy="0"/>
          <a:chOff x="0" y="0"/>
          <a:chExt cx="0" cy="0"/>
        </a:xfrm>
      </p:grpSpPr>
      <p:sp>
        <p:nvSpPr>
          <p:cNvPr id="1770" name="Google Shape;1770;g372d4c26f79_0_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372d4c26f79_0_125"/>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Ask Agile-Specific Questions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71" name="Google Shape;1771;g372d4c26f79_0_125"/>
          <p:cNvSpPr/>
          <p:nvPr/>
        </p:nvSpPr>
        <p:spPr>
          <a:xfrm>
            <a:off x="677550" y="1593625"/>
            <a:ext cx="7636500" cy="26970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Sprint planning &amp; release cycles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End-user engagement</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Lessons learned &amp; adaptation</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Agile team composition</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Configuration management</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Talent alignment with product vision</a:t>
            </a:r>
            <a:br>
              <a:rPr lang="en" sz="1400" b="0" i="0" u="none" strike="noStrike" cap="none">
                <a:solidFill>
                  <a:schemeClr val="lt1"/>
                </a:solidFill>
                <a:latin typeface="Inter"/>
                <a:ea typeface="Inter"/>
                <a:cs typeface="Inter"/>
                <a:sym typeface="Inter"/>
              </a:rPr>
            </a:b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6"/>
        <p:cNvGrpSpPr/>
        <p:nvPr/>
      </p:nvGrpSpPr>
      <p:grpSpPr>
        <a:xfrm>
          <a:off x="0" y="0"/>
          <a:ext cx="0" cy="0"/>
          <a:chOff x="0" y="0"/>
          <a:chExt cx="0" cy="0"/>
        </a:xfrm>
      </p:grpSpPr>
      <p:sp>
        <p:nvSpPr>
          <p:cNvPr id="807" name="Google Shape;807;g3736b5e132b_0_1577"/>
          <p:cNvSpPr txBox="1">
            <a:spLocks noGrp="1"/>
          </p:cNvSpPr>
          <p:nvPr>
            <p:ph type="title"/>
          </p:nvPr>
        </p:nvSpPr>
        <p:spPr>
          <a:xfrm>
            <a:off x="408325" y="22932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50" dirty="0">
                <a:solidFill>
                  <a:srgbClr val="000000"/>
                </a:solidFill>
                <a:latin typeface="Inter"/>
                <a:ea typeface="Inter"/>
                <a:cs typeface="Inter"/>
                <a:sym typeface="Inter"/>
              </a:rPr>
              <a:t>Lean Acquisition Canvas Template </a:t>
            </a:r>
            <a:endParaRPr sz="2250" dirty="0">
              <a:solidFill>
                <a:srgbClr val="000000"/>
              </a:solidFill>
              <a:latin typeface="Inter"/>
              <a:ea typeface="Inter"/>
              <a:cs typeface="Inter"/>
              <a:sym typeface="Inter"/>
            </a:endParaRPr>
          </a:p>
        </p:txBody>
      </p:sp>
      <p:sp>
        <p:nvSpPr>
          <p:cNvPr id="810" name="Google Shape;810;g3736b5e132b_0_1577"/>
          <p:cNvSpPr/>
          <p:nvPr/>
        </p:nvSpPr>
        <p:spPr>
          <a:xfrm>
            <a:off x="408325" y="1045450"/>
            <a:ext cx="17232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PROBLEM</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EXISTING ALTERNATIVES</a:t>
            </a:r>
            <a:endParaRPr sz="1100" i="1"/>
          </a:p>
        </p:txBody>
      </p:sp>
      <p:sp>
        <p:nvSpPr>
          <p:cNvPr id="811" name="Google Shape;811;g3736b5e132b_0_1577"/>
          <p:cNvSpPr/>
          <p:nvPr/>
        </p:nvSpPr>
        <p:spPr>
          <a:xfrm>
            <a:off x="2131525" y="10454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SOLUTION</a:t>
            </a:r>
            <a:endParaRPr b="1"/>
          </a:p>
        </p:txBody>
      </p:sp>
      <p:sp>
        <p:nvSpPr>
          <p:cNvPr id="815" name="Google Shape;815;g3736b5e132b_0_1577"/>
          <p:cNvSpPr/>
          <p:nvPr/>
        </p:nvSpPr>
        <p:spPr>
          <a:xfrm>
            <a:off x="2131375" y="19790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2" name="Google Shape;812;g3736b5e132b_0_1577"/>
          <p:cNvSpPr/>
          <p:nvPr/>
        </p:nvSpPr>
        <p:spPr>
          <a:xfrm>
            <a:off x="3729325" y="1045450"/>
            <a:ext cx="17685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UNIQUE VALUE PROPOSITION</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HIGH-LEVEL CONCEPT</a:t>
            </a:r>
            <a:endParaRPr sz="1100" i="1"/>
          </a:p>
        </p:txBody>
      </p:sp>
      <p:sp>
        <p:nvSpPr>
          <p:cNvPr id="813" name="Google Shape;813;g3736b5e132b_0_1577"/>
          <p:cNvSpPr/>
          <p:nvPr/>
        </p:nvSpPr>
        <p:spPr>
          <a:xfrm>
            <a:off x="5497975" y="10454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UNFAIR ADVANTAGE</a:t>
            </a:r>
            <a:endParaRPr b="1"/>
          </a:p>
        </p:txBody>
      </p:sp>
      <p:sp>
        <p:nvSpPr>
          <p:cNvPr id="816" name="Google Shape;816;g3736b5e132b_0_1577"/>
          <p:cNvSpPr/>
          <p:nvPr/>
        </p:nvSpPr>
        <p:spPr>
          <a:xfrm>
            <a:off x="5497975" y="19790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4" name="Google Shape;814;g3736b5e132b_0_1577"/>
          <p:cNvSpPr/>
          <p:nvPr/>
        </p:nvSpPr>
        <p:spPr>
          <a:xfrm>
            <a:off x="7015225" y="1045450"/>
            <a:ext cx="18900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CUSTOMER SEGMENTS</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sz="1100" i="1" dirty="0">
              <a:solidFill>
                <a:srgbClr val="000000"/>
              </a:solidFill>
            </a:endParaRPr>
          </a:p>
          <a:p>
            <a:pPr marL="0" lvl="0" indent="0" algn="l" rtl="0">
              <a:spcBef>
                <a:spcPts val="0"/>
              </a:spcBef>
              <a:spcAft>
                <a:spcPts val="0"/>
              </a:spcAft>
              <a:buNone/>
            </a:pPr>
            <a:r>
              <a:rPr lang="en" sz="1100" i="1" dirty="0">
                <a:solidFill>
                  <a:srgbClr val="000000"/>
                </a:solidFill>
              </a:rPr>
              <a:t>EARLY ADOPTERS</a:t>
            </a:r>
            <a:endParaRPr b="1" dirty="0"/>
          </a:p>
        </p:txBody>
      </p:sp>
      <p:sp>
        <p:nvSpPr>
          <p:cNvPr id="817" name="Google Shape;817;g3736b5e132b_0_1577"/>
          <p:cNvSpPr/>
          <p:nvPr/>
        </p:nvSpPr>
        <p:spPr>
          <a:xfrm>
            <a:off x="400600" y="2912650"/>
            <a:ext cx="42870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COST STRUCTURE</a:t>
            </a:r>
            <a:endParaRPr b="1"/>
          </a:p>
        </p:txBody>
      </p:sp>
      <p:sp>
        <p:nvSpPr>
          <p:cNvPr id="818" name="Google Shape;818;g3736b5e132b_0_1577"/>
          <p:cNvSpPr/>
          <p:nvPr/>
        </p:nvSpPr>
        <p:spPr>
          <a:xfrm>
            <a:off x="4687525" y="2912650"/>
            <a:ext cx="42177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REVENUE STREAMS</a:t>
            </a:r>
            <a:endParaRPr b="1"/>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7"/>
        <p:cNvGrpSpPr/>
        <p:nvPr/>
      </p:nvGrpSpPr>
      <p:grpSpPr>
        <a:xfrm>
          <a:off x="0" y="0"/>
          <a:ext cx="0" cy="0"/>
          <a:chOff x="0" y="0"/>
          <a:chExt cx="0" cy="0"/>
        </a:xfrm>
      </p:grpSpPr>
      <p:sp>
        <p:nvSpPr>
          <p:cNvPr id="1778" name="Google Shape;1778;g372d4c26f79_0_1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372d4c26f79_0_132"/>
          <p:cNvSpPr/>
          <p:nvPr/>
        </p:nvSpPr>
        <p:spPr>
          <a:xfrm>
            <a:off x="530279" y="1138525"/>
            <a:ext cx="5076300" cy="18288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15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Include past performance in Agile delivery</a:t>
            </a:r>
            <a:endParaRPr sz="1400" b="0" i="0" u="none" strike="noStrike" cap="none">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Request samples (e.g., code, sprint outcomes)</a:t>
            </a:r>
            <a:endParaRPr sz="1400" b="0" i="0" u="none" strike="noStrike" cap="none">
              <a:solidFill>
                <a:schemeClr val="lt1"/>
              </a:solidFill>
              <a:latin typeface="Inter"/>
              <a:ea typeface="Inter"/>
              <a:cs typeface="Inter"/>
              <a:sym typeface="Inter"/>
            </a:endParaRPr>
          </a:p>
          <a:p>
            <a:pPr marL="457200" marR="0" lvl="0" indent="-317500" algn="l" rtl="0">
              <a:lnSpc>
                <a:spcPct val="115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Emphasize iterative delivery, user testing, MVP success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
        <p:nvSpPr>
          <p:cNvPr id="1780" name="Google Shape;1780;g372d4c26f79_0_132"/>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Evaluate Demonstrated Agile Experience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5"/>
        <p:cNvGrpSpPr/>
        <p:nvPr/>
      </p:nvGrpSpPr>
      <p:grpSpPr>
        <a:xfrm>
          <a:off x="0" y="0"/>
          <a:ext cx="0" cy="0"/>
          <a:chOff x="0" y="0"/>
          <a:chExt cx="0" cy="0"/>
        </a:xfrm>
      </p:grpSpPr>
      <p:sp>
        <p:nvSpPr>
          <p:cNvPr id="1786" name="Google Shape;1786;g372d4c26f79_0_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372d4c26f79_0_139"/>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Keeping Work In-Scope Post-Award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87" name="Google Shape;1787;g372d4c26f79_0_139"/>
          <p:cNvSpPr/>
          <p:nvPr/>
        </p:nvSpPr>
        <p:spPr>
          <a:xfrm>
            <a:off x="530287" y="2181150"/>
            <a:ext cx="7636500" cy="3906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Align scope with Product Vision &amp; SOO</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Make Agile framework explicit in solicitation</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Use MVP definition, service levels, and metrics to guide refinements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93"/>
        <p:cNvGrpSpPr/>
        <p:nvPr/>
      </p:nvGrpSpPr>
      <p:grpSpPr>
        <a:xfrm>
          <a:off x="0" y="0"/>
          <a:ext cx="0" cy="0"/>
          <a:chOff x="0" y="0"/>
          <a:chExt cx="0" cy="0"/>
        </a:xfrm>
      </p:grpSpPr>
      <p:sp>
        <p:nvSpPr>
          <p:cNvPr id="1794" name="Google Shape;1794;g372d4c26f79_0_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g372d4c26f79_0_146"/>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250" b="1" i="0" u="none" strike="noStrike" kern="0" cap="none" spc="0" normalizeH="0" baseline="0" noProof="0" dirty="0">
                <a:ln>
                  <a:noFill/>
                </a:ln>
                <a:solidFill>
                  <a:schemeClr val="lt1"/>
                </a:solidFill>
                <a:effectLst/>
                <a:uLnTx/>
                <a:uFillTx/>
                <a:latin typeface="Inter"/>
                <a:ea typeface="Inter"/>
                <a:cs typeface="Inter"/>
                <a:sym typeface="Inter"/>
              </a:rPr>
              <a:t>Structuring the SOO for Agile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95" name="Google Shape;1795;g372d4c26f79_0_146"/>
          <p:cNvSpPr/>
          <p:nvPr/>
        </p:nvSpPr>
        <p:spPr>
          <a:xfrm>
            <a:off x="853500" y="1615974"/>
            <a:ext cx="7636500" cy="1970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120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Define outcomes, not prescriptive tasks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Fix timeframe, allow offerors to propose sprints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Define outcomes, not prescriptive tasks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a:p>
            <a:pPr marL="457200" marR="0" lvl="0" indent="-317500" algn="l" rtl="0">
              <a:lnSpc>
                <a:spcPct val="100000"/>
              </a:lnSpc>
              <a:spcBef>
                <a:spcPts val="0"/>
              </a:spcBef>
              <a:spcAft>
                <a:spcPts val="0"/>
              </a:spcAft>
              <a:buClr>
                <a:schemeClr val="lt1"/>
              </a:buClr>
              <a:buSzPts val="1400"/>
              <a:buFont typeface="Inter"/>
              <a:buChar char="●"/>
            </a:pPr>
            <a:r>
              <a:rPr lang="en" sz="1400" b="0" i="0" u="none" strike="noStrike" cap="none">
                <a:solidFill>
                  <a:schemeClr val="lt1"/>
                </a:solidFill>
                <a:latin typeface="Inter"/>
                <a:ea typeface="Inter"/>
                <a:cs typeface="Inter"/>
                <a:sym typeface="Inter"/>
              </a:rPr>
              <a:t>Fix timeframe, allow offerors to propose sprints</a:t>
            </a:r>
            <a:br>
              <a:rPr lang="en" sz="1400" b="0" i="0" u="none" strike="noStrike" cap="none">
                <a:solidFill>
                  <a:schemeClr val="lt1"/>
                </a:solidFill>
                <a:latin typeface="Inter"/>
                <a:ea typeface="Inter"/>
                <a:cs typeface="Inter"/>
                <a:sym typeface="Inter"/>
              </a:rPr>
            </a:b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g36299d5ead3_12_82"/>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Consider a Technical Exchange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1" name="Google Shape;1801;g36299d5ead3_12_82"/>
          <p:cNvSpPr txBox="1">
            <a:spLocks noGrp="1"/>
          </p:cNvSpPr>
          <p:nvPr>
            <p:ph type="body" idx="4294967295"/>
          </p:nvPr>
        </p:nvSpPr>
        <p:spPr>
          <a:xfrm>
            <a:off x="533625" y="1354200"/>
            <a:ext cx="8223000" cy="365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a:solidFill>
                  <a:schemeClr val="dk1"/>
                </a:solidFill>
                <a:latin typeface="Inter"/>
                <a:ea typeface="Inter"/>
                <a:cs typeface="Inter"/>
                <a:sym typeface="Inter"/>
              </a:rPr>
              <a:t>Why hold a technical exchange meeting?</a:t>
            </a:r>
            <a:endParaRPr sz="1600" b="0">
              <a:solidFill>
                <a:schemeClr val="dk1"/>
              </a:solidFill>
              <a:latin typeface="Inter"/>
              <a:ea typeface="Inter"/>
              <a:cs typeface="Inter"/>
              <a:sym typeface="Inter"/>
            </a:endParaRPr>
          </a:p>
          <a:p>
            <a:pPr marL="457200" lvl="0" indent="-330200" algn="l" rtl="0">
              <a:lnSpc>
                <a:spcPct val="115000"/>
              </a:lnSpc>
              <a:spcBef>
                <a:spcPts val="1600"/>
              </a:spcBef>
              <a:spcAft>
                <a:spcPts val="0"/>
              </a:spcAft>
              <a:buClr>
                <a:schemeClr val="dk1"/>
              </a:buClr>
              <a:buSzPts val="1600"/>
              <a:buFont typeface="Inter"/>
              <a:buChar char="●"/>
            </a:pPr>
            <a:r>
              <a:rPr lang="en" sz="1600" b="0">
                <a:solidFill>
                  <a:schemeClr val="dk1"/>
                </a:solidFill>
                <a:latin typeface="Inter"/>
                <a:ea typeface="Inter"/>
                <a:cs typeface="Inter"/>
                <a:sym typeface="Inter"/>
              </a:rPr>
              <a:t>Opportunity to engage SMEs and stakeholders (future evaluators) to help increase their buy in for the process</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Walk through the strategy, especially if you are using any innovative strategies that need to be socialized (orals, industry days, challenges)</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Who will be involved and what are the roles?</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Do they have any feedback on how to make it better?</a:t>
            </a:r>
            <a:endParaRPr sz="1600" b="0">
              <a:solidFill>
                <a:schemeClr val="dk1"/>
              </a:solidFill>
              <a:latin typeface="Inter"/>
              <a:ea typeface="Inter"/>
              <a:cs typeface="Inter"/>
              <a:sym typeface="Inter"/>
            </a:endParaRPr>
          </a:p>
          <a:p>
            <a:pPr marL="457200" lvl="0" indent="-330200" algn="l" rtl="0">
              <a:lnSpc>
                <a:spcPct val="115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Consider an important question: is what we are trying to achieve with this solicitation and evaluation process actually realistic?</a:t>
            </a:r>
            <a:endParaRPr sz="1600" b="0">
              <a:solidFill>
                <a:schemeClr val="dk1"/>
              </a:solidFill>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8" name="Google Shape;1808;g36299d5ead3_12_87"/>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7" name="Google Shape;1807;g36299d5ead3_12_87"/>
          <p:cNvSpPr txBox="1">
            <a:spLocks noGrp="1"/>
          </p:cNvSpPr>
          <p:nvPr>
            <p:ph type="body" idx="4294967295"/>
          </p:nvPr>
        </p:nvSpPr>
        <p:spPr>
          <a:xfrm>
            <a:off x="679900" y="1295400"/>
            <a:ext cx="7702200" cy="365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a:solidFill>
                  <a:schemeClr val="dk1"/>
                </a:solidFill>
                <a:latin typeface="Inter"/>
                <a:ea typeface="Inter"/>
                <a:cs typeface="Inter"/>
                <a:sym typeface="Inter"/>
              </a:rPr>
              <a:t>Some things to do to prepare </a:t>
            </a:r>
            <a:r>
              <a:rPr lang="en" sz="1600" b="0" u="sng">
                <a:solidFill>
                  <a:schemeClr val="dk1"/>
                </a:solidFill>
                <a:latin typeface="Inter"/>
                <a:ea typeface="Inter"/>
                <a:cs typeface="Inter"/>
                <a:sym typeface="Inter"/>
              </a:rPr>
              <a:t>yourself</a:t>
            </a:r>
            <a:endParaRPr sz="1600" b="0" u="sng">
              <a:solidFill>
                <a:schemeClr val="dk1"/>
              </a:solidFill>
              <a:latin typeface="Inter"/>
              <a:ea typeface="Inter"/>
              <a:cs typeface="Inter"/>
              <a:sym typeface="Inter"/>
            </a:endParaRPr>
          </a:p>
          <a:p>
            <a:pPr marL="457200" lvl="0" indent="-330200" algn="l" rtl="0">
              <a:lnSpc>
                <a:spcPct val="150000"/>
              </a:lnSpc>
              <a:spcBef>
                <a:spcPts val="1600"/>
              </a:spcBef>
              <a:spcAft>
                <a:spcPts val="0"/>
              </a:spcAft>
              <a:buClr>
                <a:schemeClr val="dk1"/>
              </a:buClr>
              <a:buSzPts val="1600"/>
              <a:buFont typeface="Inter"/>
              <a:buChar char="●"/>
            </a:pPr>
            <a:r>
              <a:rPr lang="en" sz="1600" b="0">
                <a:solidFill>
                  <a:schemeClr val="dk1"/>
                </a:solidFill>
                <a:latin typeface="Inter"/>
                <a:ea typeface="Inter"/>
                <a:cs typeface="Inter"/>
                <a:sym typeface="Inter"/>
              </a:rPr>
              <a:t>Individual touch points with all the candidates - help them understand their responsibilities and what you’re going to do to make the process efficient</a:t>
            </a:r>
            <a:endParaRPr sz="1600" b="0">
              <a:solidFill>
                <a:schemeClr val="dk1"/>
              </a:solidFill>
              <a:latin typeface="Inter"/>
              <a:ea typeface="Inter"/>
              <a:cs typeface="Inter"/>
              <a:sym typeface="Inter"/>
            </a:endParaRPr>
          </a:p>
          <a:p>
            <a:pPr marL="457200" lvl="0" indent="-330200" algn="l" rtl="0">
              <a:lnSpc>
                <a:spcPct val="15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Is a meeting with chief counsel required?</a:t>
            </a:r>
            <a:endParaRPr sz="1600" b="0">
              <a:solidFill>
                <a:schemeClr val="dk1"/>
              </a:solidFill>
              <a:latin typeface="Inter"/>
              <a:ea typeface="Inter"/>
              <a:cs typeface="Inter"/>
              <a:sym typeface="Inter"/>
            </a:endParaRPr>
          </a:p>
          <a:p>
            <a:pPr marL="457200" lvl="0" indent="-330200" algn="l" rtl="0">
              <a:lnSpc>
                <a:spcPct val="15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Ensure there is approval from their supervisory chain - being on an evaluation team can take a lot of time and effort</a:t>
            </a:r>
            <a:endParaRPr sz="1600" b="0">
              <a:solidFill>
                <a:schemeClr val="dk1"/>
              </a:solidFill>
              <a:latin typeface="Inter"/>
              <a:ea typeface="Inter"/>
              <a:cs typeface="Inter"/>
              <a:sym typeface="Inter"/>
            </a:endParaRPr>
          </a:p>
          <a:p>
            <a:pPr marL="457200" lvl="0" indent="-330200" algn="l" rtl="0">
              <a:lnSpc>
                <a:spcPct val="115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Do you require a dedicated space for the evaluation?</a:t>
            </a:r>
            <a:endParaRPr sz="1600" b="0">
              <a:solidFill>
                <a:schemeClr val="dk1"/>
              </a:solidFill>
              <a:latin typeface="Inter"/>
              <a:ea typeface="Inter"/>
              <a:cs typeface="Inter"/>
              <a:sym typeface="Inter"/>
            </a:endParaRPr>
          </a:p>
          <a:p>
            <a:pPr marL="914400" lvl="1" indent="-330200" algn="l" rtl="0">
              <a:lnSpc>
                <a:spcPct val="115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If so, get on that early!</a:t>
            </a:r>
            <a:endParaRPr sz="1600" b="0">
              <a:solidFill>
                <a:schemeClr val="dk1"/>
              </a:solidFill>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g36299d5ead3_12_92"/>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3" name="Google Shape;1813;g36299d5ead3_12_92"/>
          <p:cNvSpPr txBox="1">
            <a:spLocks noGrp="1"/>
          </p:cNvSpPr>
          <p:nvPr>
            <p:ph type="body" idx="4294967295"/>
          </p:nvPr>
        </p:nvSpPr>
        <p:spPr>
          <a:xfrm>
            <a:off x="626450" y="1295400"/>
            <a:ext cx="8117100" cy="39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a:solidFill>
                  <a:schemeClr val="dk1"/>
                </a:solidFill>
                <a:latin typeface="Inter"/>
                <a:ea typeface="Inter"/>
                <a:cs typeface="Inter"/>
                <a:sym typeface="Inter"/>
              </a:rPr>
              <a:t>Some things to do to prepare </a:t>
            </a:r>
            <a:r>
              <a:rPr lang="en" sz="1600" b="0" u="sng">
                <a:solidFill>
                  <a:schemeClr val="dk1"/>
                </a:solidFill>
                <a:latin typeface="Inter"/>
                <a:ea typeface="Inter"/>
                <a:cs typeface="Inter"/>
                <a:sym typeface="Inter"/>
              </a:rPr>
              <a:t>your evaluation team</a:t>
            </a:r>
            <a:endParaRPr sz="1600" b="0" u="sng">
              <a:solidFill>
                <a:schemeClr val="dk1"/>
              </a:solidFill>
              <a:latin typeface="Inter"/>
              <a:ea typeface="Inter"/>
              <a:cs typeface="Inter"/>
              <a:sym typeface="Inter"/>
            </a:endParaRPr>
          </a:p>
          <a:p>
            <a:pPr marL="457200" lvl="0" indent="-330200" algn="l" rtl="0">
              <a:lnSpc>
                <a:spcPct val="100000"/>
              </a:lnSpc>
              <a:spcBef>
                <a:spcPts val="1600"/>
              </a:spcBef>
              <a:spcAft>
                <a:spcPts val="0"/>
              </a:spcAft>
              <a:buClr>
                <a:schemeClr val="dk1"/>
              </a:buClr>
              <a:buSzPts val="1600"/>
              <a:buFont typeface="Inter"/>
              <a:buChar char="●"/>
            </a:pPr>
            <a:r>
              <a:rPr lang="en" sz="1600" b="0">
                <a:solidFill>
                  <a:schemeClr val="dk1"/>
                </a:solidFill>
                <a:latin typeface="Inter"/>
                <a:ea typeface="Inter"/>
                <a:cs typeface="Inter"/>
                <a:sym typeface="Inter"/>
              </a:rPr>
              <a:t>Train them on the acquisition (what are you buying, why are you buying it, how it will be procured)</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Any relevant learnings from market research</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What success looks like (definition of done)</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Characteristics of ideal outcomes</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How the source selection process will work</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Do they need to keep notes</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Will debriefings be offered</a:t>
            </a:r>
            <a:endParaRPr sz="1600" b="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What to do if they have questions</a:t>
            </a:r>
            <a:endParaRPr sz="1600" b="0">
              <a:solidFill>
                <a:schemeClr val="dk1"/>
              </a:solidFill>
              <a:latin typeface="Inter"/>
              <a:ea typeface="Inter"/>
              <a:cs typeface="Inter"/>
              <a:sym typeface="Inter"/>
            </a:endParaRPr>
          </a:p>
          <a:p>
            <a:pPr marL="457200" lvl="0" indent="-330200" algn="l" rtl="0">
              <a:lnSpc>
                <a:spcPct val="100000"/>
              </a:lnSpc>
              <a:spcBef>
                <a:spcPts val="0"/>
              </a:spcBef>
              <a:spcAft>
                <a:spcPts val="0"/>
              </a:spcAft>
              <a:buClr>
                <a:schemeClr val="dk1"/>
              </a:buClr>
              <a:buSzPts val="1600"/>
              <a:buFont typeface="Inter"/>
              <a:buChar char="●"/>
            </a:pPr>
            <a:r>
              <a:rPr lang="en" sz="1600" b="0">
                <a:solidFill>
                  <a:schemeClr val="dk1"/>
                </a:solidFill>
                <a:latin typeface="Inter"/>
                <a:ea typeface="Inter"/>
                <a:cs typeface="Inter"/>
                <a:sym typeface="Inter"/>
              </a:rPr>
              <a:t>What is being evaluated and </a:t>
            </a:r>
            <a:r>
              <a:rPr lang="en" sz="1600" b="0" u="sng">
                <a:solidFill>
                  <a:schemeClr val="dk1"/>
                </a:solidFill>
                <a:latin typeface="Inter"/>
                <a:ea typeface="Inter"/>
                <a:cs typeface="Inter"/>
                <a:sym typeface="Inter"/>
              </a:rPr>
              <a:t>what is not</a:t>
            </a:r>
            <a:endParaRPr sz="1600" b="0" u="sng">
              <a:solidFill>
                <a:schemeClr val="dk1"/>
              </a:solidFill>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g36299d5ead3_12_97"/>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000" b="1" i="0" u="none" strike="noStrike" kern="0" cap="none" spc="0" normalizeH="0" baseline="0" noProof="0" dirty="0">
                <a:ln>
                  <a:noFill/>
                </a:ln>
                <a:solidFill>
                  <a:schemeClr val="dk1"/>
                </a:solidFill>
                <a:effectLst/>
                <a:uLnTx/>
                <a:uFillTx/>
                <a:latin typeface="Inter"/>
                <a:ea typeface="Inter"/>
                <a:cs typeface="Inter"/>
                <a:sym typeface="Inter"/>
              </a:rPr>
              <a:t>What if the Program Office Is Not Prioritizing the Evaluation Process?</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9" name="Google Shape;1819;g36299d5ead3_12_97"/>
          <p:cNvSpPr txBox="1"/>
          <p:nvPr/>
        </p:nvSpPr>
        <p:spPr>
          <a:xfrm>
            <a:off x="743650" y="1607700"/>
            <a:ext cx="5133000" cy="719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Limit the period of performance</a:t>
            </a:r>
            <a:endParaRPr sz="1500">
              <a:solidFill>
                <a:srgbClr val="222222"/>
              </a:solidFill>
              <a:latin typeface="Inter"/>
              <a:ea typeface="Inter"/>
              <a:cs typeface="Inter"/>
              <a:sym typeface="Inter"/>
            </a:endParaRPr>
          </a:p>
          <a:p>
            <a:pPr marL="457200" lvl="0" indent="-323850" algn="l" rtl="0">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Escalate the issue</a:t>
            </a:r>
            <a:endParaRPr sz="1500">
              <a:solidFill>
                <a:srgbClr val="222222"/>
              </a:solidFill>
              <a:latin typeface="Inter"/>
              <a:ea typeface="Inter"/>
              <a:cs typeface="Inter"/>
              <a:sym typeface="Inter"/>
            </a:endParaRPr>
          </a:p>
          <a:p>
            <a:pPr marL="457200" lvl="0" indent="-323850" algn="l" rtl="0">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Find success (and failure) stories from similar acquisitions</a:t>
            </a:r>
            <a:endParaRPr sz="1500">
              <a:solidFill>
                <a:srgbClr val="222222"/>
              </a:solidFill>
              <a:latin typeface="Inter"/>
              <a:ea typeface="Inter"/>
              <a:cs typeface="Inter"/>
              <a:sym typeface="Inter"/>
            </a:endParaRPr>
          </a:p>
          <a:p>
            <a:pPr marL="457200" lvl="0" indent="-323850" algn="l" rtl="0">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Document the file!</a:t>
            </a:r>
            <a:endParaRPr sz="1500">
              <a:solidFill>
                <a:srgbClr val="222222"/>
              </a:solidFill>
              <a:latin typeface="Inter"/>
              <a:ea typeface="Inter"/>
              <a:cs typeface="Inter"/>
              <a:sym typeface="Inter"/>
            </a:endParaRPr>
          </a:p>
          <a:p>
            <a:pPr marL="457200" lvl="0" indent="0" algn="l" rtl="0">
              <a:spcBef>
                <a:spcPts val="0"/>
              </a:spcBef>
              <a:spcAft>
                <a:spcPts val="0"/>
              </a:spcAft>
              <a:buNone/>
            </a:pPr>
            <a:endParaRPr sz="1800" b="1">
              <a:solidFill>
                <a:srgbClr val="002F43"/>
              </a:solidFill>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5"/>
        <p:cNvGrpSpPr/>
        <p:nvPr/>
      </p:nvGrpSpPr>
      <p:grpSpPr>
        <a:xfrm>
          <a:off x="0" y="0"/>
          <a:ext cx="0" cy="0"/>
          <a:chOff x="0" y="0"/>
          <a:chExt cx="0" cy="0"/>
        </a:xfrm>
      </p:grpSpPr>
      <p:sp>
        <p:nvSpPr>
          <p:cNvPr id="1828" name="Google Shape;1828;g372d4c26f79_0_181"/>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dk1"/>
              </a:buClr>
              <a:buSzPts val="3600"/>
              <a:buFont typeface="Inter"/>
              <a:buNone/>
              <a:tabLst/>
              <a:defRPr/>
            </a:pPr>
            <a:r>
              <a:rPr kumimoji="0" lang="en-US" sz="2500" b="1" i="0" u="none" strike="noStrike" kern="0" cap="none" spc="0" normalizeH="0" baseline="0" noProof="0" dirty="0">
                <a:ln>
                  <a:noFill/>
                </a:ln>
                <a:solidFill>
                  <a:schemeClr val="dk1"/>
                </a:solidFill>
                <a:effectLst/>
                <a:uLnTx/>
                <a:uFillTx/>
                <a:latin typeface="Inter"/>
                <a:ea typeface="Inter"/>
                <a:cs typeface="Inter"/>
                <a:sym typeface="Inter"/>
              </a:rPr>
              <a:t>Activity: Tech Evaluation Team Checklist </a:t>
            </a:r>
            <a:endParaRPr kumimoji="0" lang="en-US" sz="25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26" name="Google Shape;1826;g372d4c26f79_0_181"/>
          <p:cNvSpPr txBox="1"/>
          <p:nvPr/>
        </p:nvSpPr>
        <p:spPr>
          <a:xfrm>
            <a:off x="650325" y="1843850"/>
            <a:ext cx="40503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dirty="0">
                <a:latin typeface="Inter"/>
                <a:ea typeface="Inter"/>
                <a:cs typeface="Inter"/>
                <a:sym typeface="Inter"/>
              </a:rPr>
              <a:t>Instructions: Let’s build a checklist.</a:t>
            </a:r>
            <a:endParaRPr sz="1550" dirty="0">
              <a:latin typeface="Inter"/>
              <a:ea typeface="Inter"/>
              <a:cs typeface="Inter"/>
              <a:sym typeface="Inter"/>
            </a:endParaRPr>
          </a:p>
        </p:txBody>
      </p:sp>
      <p:pic>
        <p:nvPicPr>
          <p:cNvPr id="1827" name="Google Shape;1827;g372d4c26f79_0_181"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g36299d5ead3_12_122"/>
          <p:cNvSpPr txBox="1">
            <a:spLocks noGrp="1"/>
          </p:cNvSpPr>
          <p:nvPr>
            <p:ph type="title" idx="4294967295"/>
          </p:nvPr>
        </p:nvSpPr>
        <p:spPr>
          <a:xfrm>
            <a:off x="647700" y="744538"/>
            <a:ext cx="7642225" cy="3654425"/>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rgbClr val="002F43"/>
              </a:buClr>
              <a:buSzPts val="3400"/>
              <a:buFont typeface="Lato"/>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Evaluation Criteria Recap:</a:t>
            </a:r>
          </a:p>
          <a:p>
            <a:pPr marL="457200" marR="0" lvl="0" indent="-342900" algn="l" defTabSz="914400" rtl="0" eaLnBrk="1" fontAlgn="auto" latinLnBrk="0" hangingPunct="1">
              <a:lnSpc>
                <a:spcPct val="115000"/>
              </a:lnSpc>
              <a:spcBef>
                <a:spcPts val="160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Mapped your instructions to your evaluation criteria?</a:t>
            </a:r>
          </a:p>
          <a:p>
            <a:pPr marL="457200" marR="0" lvl="0" indent="-342900" algn="l" defTabSz="914400" rtl="0" eaLnBrk="1" fontAlgn="auto" latinLnBrk="0" hangingPunct="1">
              <a:lnSpc>
                <a:spcPct val="115000"/>
              </a:lnSpc>
              <a:spcBef>
                <a:spcPts val="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Created guides and/or tools to help your evaluation team complete their responsibilities?</a:t>
            </a:r>
          </a:p>
          <a:p>
            <a:pPr marL="457200" marR="0" lvl="0" indent="-342900" algn="l" defTabSz="914400" rtl="0" eaLnBrk="1" fontAlgn="auto" latinLnBrk="0" hangingPunct="1">
              <a:lnSpc>
                <a:spcPct val="115000"/>
              </a:lnSpc>
              <a:spcBef>
                <a:spcPts val="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Met with chief counsel to get guidance on how to run your source selection without creating bias or increasing the odds of a protest?</a:t>
            </a:r>
          </a:p>
          <a:p>
            <a:pPr marL="457200" marR="0" lvl="0" indent="-342900" algn="l" defTabSz="914400" rtl="0" eaLnBrk="1" fontAlgn="auto" latinLnBrk="0" hangingPunct="1">
              <a:lnSpc>
                <a:spcPct val="115000"/>
              </a:lnSpc>
              <a:spcBef>
                <a:spcPts val="0"/>
              </a:spcBef>
              <a:spcAft>
                <a:spcPts val="0"/>
              </a:spcAft>
              <a:buClr>
                <a:srgbClr val="222222"/>
              </a:buClr>
              <a:buSzPts val="1800"/>
              <a:buFont typeface="Inter"/>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Requested the program begin thinking about evaluation team members</a:t>
            </a:r>
          </a:p>
        </p:txBody>
      </p:sp>
      <p:sp>
        <p:nvSpPr>
          <p:cNvPr id="1834" name="Google Shape;1834;g36299d5ead3_12_122">
            <a:extLst>
              <a:ext uri="{C183D7F6-B498-43B3-948B-1728B52AA6E4}">
                <adec:decorative xmlns:adec="http://schemas.microsoft.com/office/drawing/2017/decorative" val="1"/>
              </a:ext>
            </a:extLst>
          </p:cNvPr>
          <p:cNvSpPr txBox="1"/>
          <p:nvPr/>
        </p:nvSpPr>
        <p:spPr>
          <a:xfrm>
            <a:off x="542975" y="791700"/>
            <a:ext cx="7570800" cy="5037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2250" b="1">
              <a:solidFill>
                <a:srgbClr val="000000"/>
              </a:solidFill>
              <a:latin typeface="Inter"/>
              <a:ea typeface="Inter"/>
              <a:cs typeface="Inter"/>
              <a:sym typeface="Inter"/>
            </a:endParaRPr>
          </a:p>
          <a:p>
            <a:pPr marL="0" lvl="0" indent="0" algn="l" rtl="0">
              <a:lnSpc>
                <a:spcPct val="120000"/>
              </a:lnSpc>
              <a:spcBef>
                <a:spcPts val="0"/>
              </a:spcBef>
              <a:spcAft>
                <a:spcPts val="0"/>
              </a:spcAft>
              <a:buNone/>
            </a:pPr>
            <a:endParaRPr sz="2250" b="1">
              <a:solidFill>
                <a:srgbClr val="000000"/>
              </a:solidFill>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40" name="Google Shape;1840;g36299d5ead3_12_126"/>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Six Traits of Effective Evaluation Team Members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39" name="Google Shape;1839;g36299d5ead3_12_126"/>
          <p:cNvSpPr txBox="1"/>
          <p:nvPr/>
        </p:nvSpPr>
        <p:spPr>
          <a:xfrm>
            <a:off x="567900" y="1441350"/>
            <a:ext cx="6763200" cy="19086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Thorough knowledge of the domain, products &amp; services</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Strong oral and written communication skills</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Ability to work cooperatively and professionally to come to a consensus</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Has the knowledge and appreciation to protect source sensitive information</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Free from personal conflicts of interest</a:t>
            </a:r>
            <a:endParaRPr>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Available and with bandwidth to dedicate to completing the source selection</a:t>
            </a:r>
            <a:endParaRPr>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3"/>
        <p:cNvGrpSpPr/>
        <p:nvPr/>
      </p:nvGrpSpPr>
      <p:grpSpPr>
        <a:xfrm>
          <a:off x="0" y="0"/>
          <a:ext cx="0" cy="0"/>
          <a:chOff x="0" y="0"/>
          <a:chExt cx="0" cy="0"/>
        </a:xfrm>
      </p:grpSpPr>
      <p:sp>
        <p:nvSpPr>
          <p:cNvPr id="824" name="Google Shape;824;g3736b5e132b_0_15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3736b5e132b_0_1592"/>
          <p:cNvSpPr>
            <a:spLocks noGrp="1"/>
          </p:cNvSpPr>
          <p:nvPr>
            <p:ph type="title" idx="4294967295"/>
          </p:nvPr>
        </p:nvSpPr>
        <p:spPr>
          <a:xfrm>
            <a:off x="609600" y="609600"/>
            <a:ext cx="7565700" cy="608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827" name="Google Shape;827;g3736b5e132b_0_1592"/>
          <p:cNvSpPr txBox="1"/>
          <p:nvPr/>
        </p:nvSpPr>
        <p:spPr>
          <a:xfrm>
            <a:off x="725525" y="1451050"/>
            <a:ext cx="4997700" cy="202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Debrief questions:</a:t>
            </a:r>
            <a:endParaRPr sz="1700" b="1"/>
          </a:p>
          <a:p>
            <a:pPr marL="457200" lvl="0" indent="0" algn="l" rtl="0">
              <a:spcBef>
                <a:spcPts val="0"/>
              </a:spcBef>
              <a:spcAft>
                <a:spcPts val="0"/>
              </a:spcAft>
              <a:buNone/>
            </a:pPr>
            <a:endParaRPr/>
          </a:p>
          <a:p>
            <a:pPr marL="457200" lvl="0" indent="-317500" algn="l" rtl="0">
              <a:lnSpc>
                <a:spcPct val="115000"/>
              </a:lnSpc>
              <a:spcBef>
                <a:spcPts val="1200"/>
              </a:spcBef>
              <a:spcAft>
                <a:spcPts val="0"/>
              </a:spcAft>
              <a:buClr>
                <a:schemeClr val="lt1"/>
              </a:buClr>
              <a:buSzPts val="1400"/>
              <a:buChar char="●"/>
            </a:pPr>
            <a:r>
              <a:rPr lang="en">
                <a:solidFill>
                  <a:schemeClr val="lt1"/>
                </a:solidFill>
              </a:rPr>
              <a:t>What stood out from today’s discussion?</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How could this approach help early in the acquisition strategy process?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Where do you see this fitting into pre-solicitation planning?</a:t>
            </a:r>
            <a:endParaRPr sz="1700"/>
          </a:p>
        </p:txBody>
      </p:sp>
      <p:pic>
        <p:nvPicPr>
          <p:cNvPr id="826" name="Google Shape;826;g3736b5e132b_0_159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5"/>
        <p:cNvGrpSpPr/>
        <p:nvPr/>
      </p:nvGrpSpPr>
      <p:grpSpPr>
        <a:xfrm>
          <a:off x="0" y="0"/>
          <a:ext cx="0" cy="0"/>
          <a:chOff x="0" y="0"/>
          <a:chExt cx="0" cy="0"/>
        </a:xfrm>
      </p:grpSpPr>
      <p:sp>
        <p:nvSpPr>
          <p:cNvPr id="1846" name="Google Shape;1846;g372d4c26f79_0_19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g372d4c26f79_0_196"/>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Negotiating with Vendors </a:t>
            </a:r>
          </a:p>
        </p:txBody>
      </p:sp>
      <p:sp>
        <p:nvSpPr>
          <p:cNvPr id="1848" name="Google Shape;1848;g372d4c26f79_0_196">
            <a:extLst>
              <a:ext uri="{C183D7F6-B498-43B3-948B-1728B52AA6E4}">
                <adec:decorative xmlns:adec="http://schemas.microsoft.com/office/drawing/2017/decorative" val="1"/>
              </a:ext>
            </a:extLst>
          </p:cNvPr>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endParaRPr sz="1750" i="0" u="none" strike="noStrike" cap="none">
              <a:solidFill>
                <a:schemeClr val="dk1"/>
              </a:solidFill>
              <a:latin typeface="Inter"/>
              <a:ea typeface="Inter"/>
              <a:cs typeface="Inter"/>
              <a:sym typeface="Inter"/>
            </a:endParaRPr>
          </a:p>
        </p:txBody>
      </p:sp>
      <p:sp>
        <p:nvSpPr>
          <p:cNvPr id="1849" name="Google Shape;1849;g372d4c26f79_0_196"/>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120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3"/>
        <p:cNvGrpSpPr/>
        <p:nvPr/>
      </p:nvGrpSpPr>
      <p:grpSpPr>
        <a:xfrm>
          <a:off x="0" y="0"/>
          <a:ext cx="0" cy="0"/>
          <a:chOff x="0" y="0"/>
          <a:chExt cx="0" cy="0"/>
        </a:xfrm>
      </p:grpSpPr>
      <p:sp>
        <p:nvSpPr>
          <p:cNvPr id="1854" name="Google Shape;1854;p113"/>
          <p:cNvSpPr txBox="1">
            <a:spLocks noGrp="1"/>
          </p:cNvSpPr>
          <p:nvPr>
            <p:ph type="title" idx="4294967295"/>
          </p:nvPr>
        </p:nvSpPr>
        <p:spPr>
          <a:xfrm>
            <a:off x="417725" y="17043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855" name="Google Shape;1855;p113"/>
          <p:cNvSpPr txBox="1"/>
          <p:nvPr/>
        </p:nvSpPr>
        <p:spPr>
          <a:xfrm>
            <a:off x="3692510" y="959515"/>
            <a:ext cx="4048800" cy="300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 sz="1300" b="1" i="0" u="none" strike="noStrike" cap="none">
                <a:solidFill>
                  <a:srgbClr val="000000"/>
                </a:solidFill>
                <a:latin typeface="Inter"/>
                <a:ea typeface="Inter"/>
                <a:cs typeface="Inter"/>
                <a:sym typeface="Inter"/>
              </a:rPr>
              <a:t>Consider the intended outcomes of negotiating public sector contracts</a:t>
            </a:r>
            <a:endParaRPr/>
          </a:p>
          <a:p>
            <a:pPr marL="0" marR="0" lvl="0" indent="0" algn="l" rtl="0">
              <a:lnSpc>
                <a:spcPct val="100000"/>
              </a:lnSpc>
              <a:spcBef>
                <a:spcPts val="1000"/>
              </a:spcBef>
              <a:spcAft>
                <a:spcPts val="0"/>
              </a:spcAft>
              <a:buNone/>
            </a:pPr>
            <a:endParaRPr sz="1300" b="1" i="0" u="none" strike="noStrike" cap="none">
              <a:solidFill>
                <a:srgbClr val="000000"/>
              </a:solidFill>
              <a:latin typeface="Inter"/>
              <a:ea typeface="Inter"/>
              <a:cs typeface="Inter"/>
              <a:sym typeface="Inter"/>
            </a:endParaRPr>
          </a:p>
          <a:p>
            <a:pPr marL="0" marR="0" lvl="0" indent="0" algn="l" rtl="0">
              <a:lnSpc>
                <a:spcPct val="100000"/>
              </a:lnSpc>
              <a:spcBef>
                <a:spcPts val="1000"/>
              </a:spcBef>
              <a:spcAft>
                <a:spcPts val="0"/>
              </a:spcAft>
              <a:buNone/>
            </a:pPr>
            <a:r>
              <a:rPr lang="en" sz="1300" b="1" i="0" u="none" strike="noStrike" cap="none">
                <a:solidFill>
                  <a:srgbClr val="000000"/>
                </a:solidFill>
                <a:latin typeface="Inter"/>
                <a:ea typeface="Inter"/>
                <a:cs typeface="Inter"/>
                <a:sym typeface="Inter"/>
              </a:rPr>
              <a:t>Review negotiation basics</a:t>
            </a:r>
            <a:endParaRPr/>
          </a:p>
          <a:p>
            <a:pPr marL="0" marR="0" lvl="0" indent="0" algn="l" rtl="0">
              <a:lnSpc>
                <a:spcPct val="100000"/>
              </a:lnSpc>
              <a:spcBef>
                <a:spcPts val="1000"/>
              </a:spcBef>
              <a:spcAft>
                <a:spcPts val="0"/>
              </a:spcAft>
              <a:buNone/>
            </a:pPr>
            <a:endParaRPr sz="1300" b="1" i="0" u="none" strike="noStrike" cap="none">
              <a:solidFill>
                <a:srgbClr val="000000"/>
              </a:solidFill>
              <a:latin typeface="Inter"/>
              <a:ea typeface="Inter"/>
              <a:cs typeface="Inter"/>
              <a:sym typeface="Inter"/>
            </a:endParaRPr>
          </a:p>
          <a:p>
            <a:pPr marL="0" marR="0" lvl="0" indent="0" algn="l" rtl="0">
              <a:lnSpc>
                <a:spcPct val="100000"/>
              </a:lnSpc>
              <a:spcBef>
                <a:spcPts val="1000"/>
              </a:spcBef>
              <a:spcAft>
                <a:spcPts val="0"/>
              </a:spcAft>
              <a:buNone/>
            </a:pPr>
            <a:r>
              <a:rPr lang="en" sz="1300" b="1" i="0" u="none" strike="noStrike" cap="none">
                <a:solidFill>
                  <a:srgbClr val="000000"/>
                </a:solidFill>
                <a:latin typeface="Inter"/>
                <a:ea typeface="Inter"/>
                <a:cs typeface="Inter"/>
                <a:sym typeface="Inter"/>
              </a:rPr>
              <a:t>Practice strategies and techniques to help you determine appropriate trade-offs</a:t>
            </a:r>
            <a:endParaRPr/>
          </a:p>
          <a:p>
            <a:pPr marL="914400" marR="0" lvl="0" indent="0" algn="l" rtl="0">
              <a:lnSpc>
                <a:spcPct val="100000"/>
              </a:lnSpc>
              <a:spcBef>
                <a:spcPts val="1000"/>
              </a:spcBef>
              <a:spcAft>
                <a:spcPts val="1000"/>
              </a:spcAft>
              <a:buNone/>
            </a:pPr>
            <a:endParaRPr sz="1800" b="0" i="0" u="none" strike="noStrike" cap="none">
              <a:solidFill>
                <a:srgbClr val="000000"/>
              </a:solidFill>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1" name="Google Shape;1861;g372d4c26f79_0_204"/>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What is the Purpose of Negotiation in Government Contracting?</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60" name="Google Shape;1860;g372d4c26f79_0_204"/>
          <p:cNvSpPr txBox="1"/>
          <p:nvPr/>
        </p:nvSpPr>
        <p:spPr>
          <a:xfrm>
            <a:off x="567900" y="1746150"/>
            <a:ext cx="6763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Save the Government $</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Acquire the right product/service</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Help both parties arrive at an acceptable outcome</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Ensure you are hiring the correct contractor</a:t>
            </a:r>
            <a:endParaRPr>
              <a:solidFill>
                <a:schemeClr val="dk1"/>
              </a:solidFill>
              <a:latin typeface="Inter"/>
              <a:ea typeface="Inter"/>
              <a:cs typeface="Inter"/>
              <a:sym typeface="Inter"/>
            </a:endParaRPr>
          </a:p>
          <a:p>
            <a:pPr marL="457200" lvl="0" indent="0" algn="l" rtl="0">
              <a:lnSpc>
                <a:spcPct val="100000"/>
              </a:lnSpc>
              <a:spcBef>
                <a:spcPts val="0"/>
              </a:spcBef>
              <a:spcAft>
                <a:spcPts val="1600"/>
              </a:spcAft>
              <a:buNone/>
            </a:pPr>
            <a:endParaRPr>
              <a:solidFill>
                <a:schemeClr val="dk1"/>
              </a:solidFill>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g372d4c26f79_0_209"/>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lt1"/>
              </a:buClr>
              <a:buSzPts val="1400"/>
              <a:buFont typeface="Arial"/>
              <a:buNone/>
              <a:tabLst/>
              <a:defRPr/>
            </a:pPr>
            <a:r>
              <a:rPr kumimoji="0" lang="en-US" sz="2200" b="1" i="0" u="none" strike="noStrike" kern="0" cap="none" spc="0" normalizeH="0" baseline="0" noProof="0" dirty="0">
                <a:ln>
                  <a:noFill/>
                </a:ln>
                <a:solidFill>
                  <a:schemeClr val="dk1"/>
                </a:solidFill>
                <a:effectLst/>
                <a:uLnTx/>
                <a:uFillTx/>
                <a:latin typeface="Inter"/>
                <a:ea typeface="Inter"/>
                <a:cs typeface="Inter"/>
                <a:sym typeface="Inter"/>
              </a:rPr>
              <a:t>Is it a Good Thing When Contractors Make a Profit?</a:t>
            </a:r>
            <a:endParaRPr kumimoji="0" lang="en-US" sz="4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66" name="Google Shape;1866;g372d4c26f79_0_209"/>
          <p:cNvSpPr txBox="1"/>
          <p:nvPr/>
        </p:nvSpPr>
        <p:spPr>
          <a:xfrm>
            <a:off x="567900" y="1746150"/>
            <a:ext cx="67632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Yes or No? </a:t>
            </a:r>
            <a:endParaRPr>
              <a:solidFill>
                <a:schemeClr val="dk1"/>
              </a:solidFill>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g372d4c26f79_0_214"/>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What is the Ultimate Objective in Negotiating a Government Contract?</a:t>
            </a:r>
            <a:endParaRPr kumimoji="0" lang="en-US" sz="2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72" name="Google Shape;1872;g372d4c26f79_0_214"/>
          <p:cNvSpPr txBox="1"/>
          <p:nvPr/>
        </p:nvSpPr>
        <p:spPr>
          <a:xfrm>
            <a:off x="567900" y="1746150"/>
            <a:ext cx="6763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Get the lowest possible cost</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Squeeze the contractor for everything they’re worth</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Get all of our objectives and terms incorporated into the final deal</a:t>
            </a:r>
            <a:endParaRPr>
              <a:solidFill>
                <a:schemeClr val="dk1"/>
              </a:solidFill>
              <a:latin typeface="Inter"/>
              <a:ea typeface="Inter"/>
              <a:cs typeface="Inter"/>
              <a:sym typeface="Inter"/>
            </a:endParaRPr>
          </a:p>
          <a:p>
            <a:pPr marL="342900" lvl="0" indent="-254000" algn="l" rtl="0">
              <a:spcBef>
                <a:spcPts val="0"/>
              </a:spcBef>
              <a:spcAft>
                <a:spcPts val="0"/>
              </a:spcAft>
              <a:buNone/>
            </a:pP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Arrive at a win-win outcome that supports both the government and the contractor.</a:t>
            </a:r>
            <a:endParaRPr>
              <a:solidFill>
                <a:schemeClr val="dk1"/>
              </a:solidFill>
              <a:latin typeface="Inter"/>
              <a:ea typeface="Inter"/>
              <a:cs typeface="Inter"/>
              <a:sym typeface="Inte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7"/>
        <p:cNvGrpSpPr/>
        <p:nvPr/>
      </p:nvGrpSpPr>
      <p:grpSpPr>
        <a:xfrm>
          <a:off x="0" y="0"/>
          <a:ext cx="0" cy="0"/>
          <a:chOff x="0" y="0"/>
          <a:chExt cx="0" cy="0"/>
        </a:xfrm>
      </p:grpSpPr>
      <p:sp>
        <p:nvSpPr>
          <p:cNvPr id="1878" name="Google Shape;1878;p119"/>
          <p:cNvSpPr txBox="1">
            <a:spLocks noGrp="1"/>
          </p:cNvSpPr>
          <p:nvPr>
            <p:ph type="title" idx="4294967295"/>
          </p:nvPr>
        </p:nvSpPr>
        <p:spPr>
          <a:xfrm>
            <a:off x="7506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Negotiation Concepts</a:t>
            </a:r>
            <a:endParaRPr sz="2200" b="1">
              <a:solidFill>
                <a:schemeClr val="lt1"/>
              </a:solidFill>
              <a:latin typeface="Inter"/>
              <a:ea typeface="Inter"/>
              <a:cs typeface="Inter"/>
              <a:sym typeface="Inter"/>
            </a:endParaRPr>
          </a:p>
        </p:txBody>
      </p:sp>
      <p:sp>
        <p:nvSpPr>
          <p:cNvPr id="1879" name="Google Shape;1879;p119"/>
          <p:cNvSpPr txBox="1"/>
          <p:nvPr/>
        </p:nvSpPr>
        <p:spPr>
          <a:xfrm>
            <a:off x="739350" y="1798653"/>
            <a:ext cx="5880000" cy="2505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2F43"/>
              </a:buClr>
              <a:buSzPts val="1800"/>
              <a:buFont typeface="Lato"/>
              <a:buChar char="●"/>
            </a:pPr>
            <a:r>
              <a:rPr lang="en" sz="1800" b="0" i="0" u="none" strike="noStrike" cap="none">
                <a:solidFill>
                  <a:schemeClr val="lt1"/>
                </a:solidFill>
                <a:latin typeface="Inter"/>
                <a:ea typeface="Inter"/>
                <a:cs typeface="Inter"/>
                <a:sym typeface="Inter"/>
              </a:rPr>
              <a:t>BAFO = Best and Final Offer</a:t>
            </a:r>
            <a:endParaRPr sz="1800" b="0" i="0" u="none" strike="noStrike" cap="none">
              <a:solidFill>
                <a:schemeClr val="lt1"/>
              </a:solidFill>
              <a:latin typeface="Inter"/>
              <a:ea typeface="Inter"/>
              <a:cs typeface="Inter"/>
              <a:sym typeface="Inter"/>
            </a:endParaRPr>
          </a:p>
          <a:p>
            <a:pPr marL="457200" marR="0" lvl="0" indent="-342900" algn="l" rtl="0">
              <a:lnSpc>
                <a:spcPct val="150000"/>
              </a:lnSpc>
              <a:spcBef>
                <a:spcPts val="0"/>
              </a:spcBef>
              <a:spcAft>
                <a:spcPts val="0"/>
              </a:spcAft>
              <a:buClr>
                <a:srgbClr val="002F43"/>
              </a:buClr>
              <a:buSzPts val="1800"/>
              <a:buFont typeface="Lato"/>
              <a:buChar char="●"/>
            </a:pPr>
            <a:r>
              <a:rPr lang="en" sz="1800" b="0" i="0" u="none" strike="noStrike" cap="none">
                <a:solidFill>
                  <a:schemeClr val="lt1"/>
                </a:solidFill>
                <a:latin typeface="Inter"/>
                <a:ea typeface="Inter"/>
                <a:cs typeface="Inter"/>
                <a:sym typeface="Inter"/>
              </a:rPr>
              <a:t>Win-Win vs. Win-Lose</a:t>
            </a:r>
            <a:endParaRPr sz="1800" b="0" i="0" u="none" strike="noStrike" cap="none">
              <a:solidFill>
                <a:schemeClr val="lt1"/>
              </a:solidFill>
              <a:latin typeface="Inter"/>
              <a:ea typeface="Inter"/>
              <a:cs typeface="Inter"/>
              <a:sym typeface="Inter"/>
            </a:endParaRPr>
          </a:p>
          <a:p>
            <a:pPr marL="457200" marR="0" lvl="0" indent="-342900" algn="l" rtl="0">
              <a:lnSpc>
                <a:spcPct val="150000"/>
              </a:lnSpc>
              <a:spcBef>
                <a:spcPts val="0"/>
              </a:spcBef>
              <a:spcAft>
                <a:spcPts val="0"/>
              </a:spcAft>
              <a:buClr>
                <a:srgbClr val="002F43"/>
              </a:buClr>
              <a:buSzPts val="1800"/>
              <a:buFont typeface="Lato"/>
              <a:buChar char="●"/>
            </a:pPr>
            <a:r>
              <a:rPr lang="en" sz="1800" b="0" i="0" u="none" strike="noStrike" cap="none">
                <a:solidFill>
                  <a:schemeClr val="lt1"/>
                </a:solidFill>
                <a:latin typeface="Inter"/>
                <a:ea typeface="Inter"/>
                <a:cs typeface="Inter"/>
                <a:sym typeface="Inter"/>
              </a:rPr>
              <a:t>Walk Away Point</a:t>
            </a:r>
            <a:endParaRPr sz="1800" b="0" i="0" u="none" strike="noStrike" cap="none">
              <a:solidFill>
                <a:schemeClr val="lt1"/>
              </a:solidFill>
              <a:latin typeface="Inter"/>
              <a:ea typeface="Inter"/>
              <a:cs typeface="Inter"/>
              <a:sym typeface="Inter"/>
            </a:endParaRPr>
          </a:p>
          <a:p>
            <a:pPr marL="457200" marR="0" lvl="0" indent="0" algn="l" rtl="0">
              <a:lnSpc>
                <a:spcPct val="100000"/>
              </a:lnSpc>
              <a:spcBef>
                <a:spcPts val="0"/>
              </a:spcBef>
              <a:spcAft>
                <a:spcPts val="0"/>
              </a:spcAft>
              <a:buClr>
                <a:srgbClr val="000000"/>
              </a:buClr>
              <a:buSzPts val="3400"/>
              <a:buFont typeface="Arial"/>
              <a:buNone/>
            </a:pPr>
            <a:endParaRPr sz="3400" b="0" i="0" u="none" strike="noStrike" cap="none">
              <a:solidFill>
                <a:srgbClr val="002F43"/>
              </a:solidFill>
              <a:latin typeface="Lato"/>
              <a:ea typeface="Lato"/>
              <a:cs typeface="Lato"/>
              <a:sym typeface="Lat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3"/>
        <p:cNvGrpSpPr/>
        <p:nvPr/>
      </p:nvGrpSpPr>
      <p:grpSpPr>
        <a:xfrm>
          <a:off x="0" y="0"/>
          <a:ext cx="0" cy="0"/>
          <a:chOff x="0" y="0"/>
          <a:chExt cx="0" cy="0"/>
        </a:xfrm>
      </p:grpSpPr>
      <p:sp>
        <p:nvSpPr>
          <p:cNvPr id="1885" name="Google Shape;1885;p120"/>
          <p:cNvSpPr txBox="1">
            <a:spLocks noGrp="1"/>
          </p:cNvSpPr>
          <p:nvPr>
            <p:ph type="title" idx="4294967295"/>
          </p:nvPr>
        </p:nvSpPr>
        <p:spPr>
          <a:xfrm>
            <a:off x="7506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chemeClr val="lt1"/>
                </a:solidFill>
                <a:latin typeface="Inter"/>
                <a:ea typeface="Inter"/>
                <a:cs typeface="Inter"/>
                <a:sym typeface="Inter"/>
              </a:rPr>
              <a:t>General Tradeoffs in Government Contracting</a:t>
            </a: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884" name="Google Shape;1884;p120"/>
          <p:cNvSpPr txBox="1"/>
          <p:nvPr/>
        </p:nvSpPr>
        <p:spPr>
          <a:xfrm>
            <a:off x="739350" y="1472184"/>
            <a:ext cx="6661200" cy="1900800"/>
          </a:xfrm>
          <a:prstGeom prst="rect">
            <a:avLst/>
          </a:prstGeom>
          <a:noFill/>
          <a:ln>
            <a:noFill/>
          </a:ln>
        </p:spPr>
        <p:txBody>
          <a:bodyPr spcFirstLastPara="1" wrap="square" lIns="91425" tIns="45700" rIns="91425" bIns="45700" anchor="t" anchorCtr="0">
            <a:spAutoFit/>
          </a:bodyPr>
          <a:lstStyle/>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Price</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Contract type</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Delivery schedule</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Business terms and conditions</a:t>
            </a:r>
            <a:endParaRPr/>
          </a:p>
          <a:p>
            <a:pPr marL="400050" marR="0" lvl="0" indent="-285750" algn="l" rtl="0">
              <a:lnSpc>
                <a:spcPct val="115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Labor mix</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9"/>
        <p:cNvGrpSpPr/>
        <p:nvPr/>
      </p:nvGrpSpPr>
      <p:grpSpPr>
        <a:xfrm>
          <a:off x="0" y="0"/>
          <a:ext cx="0" cy="0"/>
          <a:chOff x="0" y="0"/>
          <a:chExt cx="0" cy="0"/>
        </a:xfrm>
      </p:grpSpPr>
      <p:sp>
        <p:nvSpPr>
          <p:cNvPr id="1891" name="Google Shape;1891;p121"/>
          <p:cNvSpPr txBox="1">
            <a:spLocks noGrp="1"/>
          </p:cNvSpPr>
          <p:nvPr>
            <p:ph type="title" idx="4294967295"/>
          </p:nvPr>
        </p:nvSpPr>
        <p:spPr>
          <a:xfrm>
            <a:off x="443400" y="838950"/>
            <a:ext cx="7950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rgbClr val="222222"/>
                </a:solidFill>
                <a:latin typeface="Inter"/>
                <a:ea typeface="Inter"/>
                <a:cs typeface="Inter"/>
                <a:sym typeface="Inter"/>
              </a:rPr>
              <a:t>What Types of Trade-Offs Do We Make When Buying Digital Services?</a:t>
            </a:r>
            <a:endParaRPr sz="2200" b="1">
              <a:solidFill>
                <a:srgbClr val="222222"/>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rgbClr val="222222"/>
              </a:solidFill>
              <a:latin typeface="Inter"/>
              <a:ea typeface="Inter"/>
              <a:cs typeface="Inter"/>
              <a:sym typeface="Inter"/>
            </a:endParaRPr>
          </a:p>
        </p:txBody>
      </p:sp>
      <p:sp>
        <p:nvSpPr>
          <p:cNvPr id="1890" name="Google Shape;1890;p121"/>
          <p:cNvSpPr txBox="1"/>
          <p:nvPr/>
        </p:nvSpPr>
        <p:spPr>
          <a:xfrm>
            <a:off x="630575" y="1710000"/>
            <a:ext cx="7221900" cy="25398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Security vs. Access/Convenience</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Security vs. Uptime/Availability</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Regulations/Protections vs. Efficiency/Burden</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Cost vs. Feature/Benefit/Service</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Cost vs. Quality</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Cost vs. Effort/Resources</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Utility vs. Design</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Personalization/Customization vs. Scale/Applicability</a:t>
            </a:r>
            <a:endParaRPr sz="1500" i="0" u="none" strike="noStrike" cap="none">
              <a:solidFill>
                <a:schemeClr val="lt1"/>
              </a:solidFill>
              <a:latin typeface="Inter"/>
              <a:ea typeface="Inter"/>
              <a:cs typeface="Inter"/>
              <a:sym typeface="Inter"/>
            </a:endParaRPr>
          </a:p>
          <a:p>
            <a:pPr marL="457200" marR="0" lvl="0" indent="-323850" algn="l" rtl="0">
              <a:lnSpc>
                <a:spcPct val="115000"/>
              </a:lnSpc>
              <a:spcBef>
                <a:spcPts val="0"/>
              </a:spcBef>
              <a:spcAft>
                <a:spcPts val="0"/>
              </a:spcAft>
              <a:buClr>
                <a:srgbClr val="002F43"/>
              </a:buClr>
              <a:buSzPts val="1500"/>
              <a:buFont typeface="Inter"/>
              <a:buChar char="●"/>
            </a:pPr>
            <a:r>
              <a:rPr lang="en" sz="1500" i="0" u="none" strike="noStrike" cap="none">
                <a:solidFill>
                  <a:schemeClr val="lt1"/>
                </a:solidFill>
                <a:latin typeface="Inter"/>
                <a:ea typeface="Inter"/>
                <a:cs typeface="Inter"/>
                <a:sym typeface="Inter"/>
              </a:rPr>
              <a:t>Privacy vs. Transparency</a:t>
            </a:r>
            <a:endParaRPr sz="1500" i="0" u="none" strike="noStrike" cap="none">
              <a:solidFill>
                <a:schemeClr val="lt1"/>
              </a:solidFill>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5"/>
        <p:cNvGrpSpPr/>
        <p:nvPr/>
      </p:nvGrpSpPr>
      <p:grpSpPr>
        <a:xfrm>
          <a:off x="0" y="0"/>
          <a:ext cx="0" cy="0"/>
          <a:chOff x="0" y="0"/>
          <a:chExt cx="0" cy="0"/>
        </a:xfrm>
      </p:grpSpPr>
      <p:sp>
        <p:nvSpPr>
          <p:cNvPr id="1897" name="Google Shape;1897;p122"/>
          <p:cNvSpPr txBox="1">
            <a:spLocks noGrp="1"/>
          </p:cNvSpPr>
          <p:nvPr>
            <p:ph type="title" idx="4294967295"/>
          </p:nvPr>
        </p:nvSpPr>
        <p:spPr>
          <a:xfrm>
            <a:off x="542975" y="7917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222222"/>
                </a:solidFill>
                <a:effectLst/>
                <a:uLnTx/>
                <a:uFillTx/>
                <a:latin typeface="Inter"/>
                <a:ea typeface="Inter"/>
                <a:cs typeface="Inter"/>
                <a:sym typeface="Inter"/>
              </a:rPr>
              <a:t>Not just evaluation …</a:t>
            </a:r>
            <a:endParaRPr kumimoji="0" lang="en-US" sz="2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96" name="Google Shape;1896;p122"/>
          <p:cNvSpPr txBox="1"/>
          <p:nvPr/>
        </p:nvSpPr>
        <p:spPr>
          <a:xfrm>
            <a:off x="487680" y="1414272"/>
            <a:ext cx="6973824" cy="1923604"/>
          </a:xfrm>
          <a:prstGeom prst="rect">
            <a:avLst/>
          </a:prstGeom>
          <a:noFill/>
          <a:ln>
            <a:noFill/>
          </a:ln>
        </p:spPr>
        <p:txBody>
          <a:bodyPr spcFirstLastPara="1" wrap="square" lIns="91425" tIns="45700" rIns="91425" bIns="45700" anchor="t" anchorCtr="0">
            <a:spAutoFit/>
          </a:bodyPr>
          <a:lstStyle/>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User wants and needs</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Program wants and needs</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Regulatory requirements and best procurement outcomes</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During product roadmap development</a:t>
            </a:r>
            <a:endParaRPr/>
          </a:p>
          <a:p>
            <a:pPr marL="400050" marR="0" lvl="0" indent="-285750" algn="l" rtl="0">
              <a:lnSpc>
                <a:spcPct val="150000"/>
              </a:lnSpc>
              <a:spcBef>
                <a:spcPts val="0"/>
              </a:spcBef>
              <a:spcAft>
                <a:spcPts val="0"/>
              </a:spcAft>
              <a:buClr>
                <a:srgbClr val="000000"/>
              </a:buClr>
              <a:buSzPts val="1800"/>
              <a:buFont typeface="Arial"/>
              <a:buChar char="•"/>
            </a:pPr>
            <a:r>
              <a:rPr lang="en" sz="1400" b="0" i="0" u="none" strike="noStrike" cap="none">
                <a:solidFill>
                  <a:schemeClr val="lt1"/>
                </a:solidFill>
                <a:latin typeface="Inter"/>
                <a:ea typeface="Inter"/>
                <a:cs typeface="Inter"/>
                <a:sym typeface="Inter"/>
              </a:rPr>
              <a:t>During sprint/iteration planning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1"/>
        <p:cNvGrpSpPr/>
        <p:nvPr/>
      </p:nvGrpSpPr>
      <p:grpSpPr>
        <a:xfrm>
          <a:off x="0" y="0"/>
          <a:ext cx="0" cy="0"/>
          <a:chOff x="0" y="0"/>
          <a:chExt cx="0" cy="0"/>
        </a:xfrm>
      </p:grpSpPr>
      <p:sp>
        <p:nvSpPr>
          <p:cNvPr id="3" name="Title 2">
            <a:extLst>
              <a:ext uri="{FF2B5EF4-FFF2-40B4-BE49-F238E27FC236}">
                <a16:creationId xmlns:a16="http://schemas.microsoft.com/office/drawing/2014/main" id="{03F100CF-B17F-D4E4-F614-C417DC377827}"/>
              </a:ext>
            </a:extLst>
          </p:cNvPr>
          <p:cNvSpPr txBox="1">
            <a:spLocks noGrp="1"/>
          </p:cNvSpPr>
          <p:nvPr>
            <p:ph type="title" idx="4294967295"/>
          </p:nvPr>
        </p:nvSpPr>
        <p:spPr>
          <a:xfrm>
            <a:off x="517161" y="648943"/>
            <a:ext cx="6708098" cy="45179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5000"/>
              </a:lnSpc>
              <a:spcBef>
                <a:spcPts val="0"/>
              </a:spcBef>
              <a:spcAft>
                <a:spcPts val="0"/>
              </a:spcAft>
              <a:buClr>
                <a:schemeClr val="lt1"/>
              </a:buClr>
              <a:buSzPts val="3400"/>
              <a:buFont typeface="Arial"/>
              <a:buNone/>
              <a:tabLst/>
              <a:defRPr/>
            </a:pPr>
            <a:r>
              <a:rPr kumimoji="0" lang="en-US" sz="2200" b="1" i="0" u="none" strike="noStrike" kern="0" cap="none" spc="0" normalizeH="0" baseline="0" noProof="0" dirty="0">
                <a:ln>
                  <a:noFill/>
                </a:ln>
                <a:solidFill>
                  <a:schemeClr val="lt1"/>
                </a:solidFill>
                <a:effectLst/>
                <a:uLnTx/>
                <a:uFillTx/>
                <a:latin typeface="Inter"/>
                <a:ea typeface="Inter"/>
                <a:cs typeface="Inter"/>
                <a:sym typeface="Inter"/>
              </a:rPr>
              <a:t>Trade-offs don’t make themselves…</a:t>
            </a:r>
          </a:p>
        </p:txBody>
      </p:sp>
      <p:sp>
        <p:nvSpPr>
          <p:cNvPr id="1902" name="Google Shape;1902;p123"/>
          <p:cNvSpPr txBox="1">
            <a:spLocks noGrp="1"/>
          </p:cNvSpPr>
          <p:nvPr>
            <p:ph type="body" idx="4294967295"/>
          </p:nvPr>
        </p:nvSpPr>
        <p:spPr>
          <a:xfrm>
            <a:off x="434400" y="1446550"/>
            <a:ext cx="8275200" cy="3156565"/>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1600"/>
              </a:spcBef>
              <a:spcAft>
                <a:spcPts val="0"/>
              </a:spcAft>
              <a:buClr>
                <a:schemeClr val="lt1"/>
              </a:buClr>
              <a:buSzPts val="1500"/>
              <a:buFont typeface="Inter"/>
              <a:buChar char="●"/>
            </a:pPr>
            <a:r>
              <a:rPr lang="en" b="0" dirty="0">
                <a:solidFill>
                  <a:schemeClr val="lt1"/>
                </a:solidFill>
                <a:latin typeface="Inter"/>
                <a:ea typeface="Inter"/>
                <a:cs typeface="Inter"/>
                <a:sym typeface="Inter"/>
              </a:rPr>
              <a:t>Make a list of all the features or attributes you want</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User stories are a great resource for this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Identify any features that are critical or non-negotiable</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“Must points”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Identify issues that are open to concession</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“Give points”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Identify issues that are weak points for your position</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“Avoid points”</a:t>
            </a:r>
            <a:endParaRPr sz="1500" b="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Font typeface="Inter"/>
              <a:buChar char="●"/>
            </a:pPr>
            <a:r>
              <a:rPr lang="en" b="0" dirty="0">
                <a:solidFill>
                  <a:schemeClr val="lt1"/>
                </a:solidFill>
                <a:latin typeface="Inter"/>
                <a:ea typeface="Inter"/>
                <a:cs typeface="Inter"/>
                <a:sym typeface="Inter"/>
              </a:rPr>
              <a:t>What remains are features/attributes that may or may not be delivered</a:t>
            </a:r>
            <a:endParaRPr b="0" dirty="0">
              <a:solidFill>
                <a:schemeClr val="lt1"/>
              </a:solidFill>
              <a:latin typeface="Inter"/>
              <a:ea typeface="Inter"/>
              <a:cs typeface="Inter"/>
              <a:sym typeface="Inter"/>
            </a:endParaRPr>
          </a:p>
          <a:p>
            <a:pPr marL="914400" lvl="1" indent="-323850" algn="l" rtl="0">
              <a:lnSpc>
                <a:spcPct val="115000"/>
              </a:lnSpc>
              <a:spcBef>
                <a:spcPts val="0"/>
              </a:spcBef>
              <a:spcAft>
                <a:spcPts val="0"/>
              </a:spcAft>
              <a:buClr>
                <a:schemeClr val="lt1"/>
              </a:buClr>
              <a:buSzPts val="1500"/>
              <a:buFont typeface="Inter"/>
              <a:buChar char="○"/>
            </a:pPr>
            <a:r>
              <a:rPr lang="en" sz="1500" b="0" dirty="0">
                <a:solidFill>
                  <a:schemeClr val="lt1"/>
                </a:solidFill>
                <a:latin typeface="Inter"/>
                <a:ea typeface="Inter"/>
                <a:cs typeface="Inter"/>
                <a:sym typeface="Inter"/>
              </a:rPr>
              <a:t>“Bargaining points”</a:t>
            </a:r>
            <a:endParaRPr sz="1500" b="0" dirty="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2"/>
        <p:cNvGrpSpPr/>
        <p:nvPr/>
      </p:nvGrpSpPr>
      <p:grpSpPr>
        <a:xfrm>
          <a:off x="0" y="0"/>
          <a:ext cx="0" cy="0"/>
          <a:chOff x="0" y="0"/>
          <a:chExt cx="0" cy="0"/>
        </a:xfrm>
      </p:grpSpPr>
      <p:sp>
        <p:nvSpPr>
          <p:cNvPr id="833" name="Google Shape;833;g3736b5e132b_0_16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3736b5e132b_0_1600"/>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g3736b5e132b_0_1600"/>
          <p:cNvSpPr txBox="1"/>
          <p:nvPr/>
        </p:nvSpPr>
        <p:spPr>
          <a:xfrm>
            <a:off x="609600" y="1399250"/>
            <a:ext cx="63615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Acquisition planning is strategic, not just procedural</a:t>
            </a:r>
            <a:br>
              <a:rPr lang="en"/>
            </a:br>
            <a:endParaRPr/>
          </a:p>
          <a:p>
            <a:pPr marL="457200" lvl="0" indent="-317500" algn="l" rtl="0">
              <a:spcBef>
                <a:spcPts val="0"/>
              </a:spcBef>
              <a:spcAft>
                <a:spcPts val="0"/>
              </a:spcAft>
              <a:buSzPts val="1400"/>
              <a:buChar char="●"/>
            </a:pPr>
            <a:r>
              <a:rPr lang="en"/>
              <a:t>Lean canvas keeps decisions visible, agile, and aligned</a:t>
            </a:r>
            <a:br>
              <a:rPr lang="en"/>
            </a:br>
            <a:endParaRPr/>
          </a:p>
          <a:p>
            <a:pPr marL="457200" lvl="0" indent="-317500" algn="l" rtl="0">
              <a:spcBef>
                <a:spcPts val="0"/>
              </a:spcBef>
              <a:spcAft>
                <a:spcPts val="0"/>
              </a:spcAft>
              <a:buSzPts val="1400"/>
              <a:buChar char="●"/>
            </a:pPr>
            <a:r>
              <a:rPr lang="en"/>
              <a:t>Explicitly surface trade-offs, risks, and environmental conditions</a:t>
            </a:r>
            <a:br>
              <a:rPr lang="en"/>
            </a:br>
            <a:endParaRPr/>
          </a:p>
          <a:p>
            <a:pPr marL="457200" lvl="0" indent="-317500" algn="l" rtl="0">
              <a:spcBef>
                <a:spcPts val="0"/>
              </a:spcBef>
              <a:spcAft>
                <a:spcPts val="0"/>
              </a:spcAft>
              <a:buSzPts val="1400"/>
              <a:buChar char="●"/>
            </a:pPr>
            <a:r>
              <a:rPr lang="en"/>
              <a:t>Plan execution: test, source, fund, contract, and select with intention</a:t>
            </a:r>
            <a:br>
              <a:rPr lang="en"/>
            </a:br>
            <a:endParaRPr/>
          </a:p>
          <a:p>
            <a:pPr marL="457200" lvl="0" indent="-317500" algn="l" rtl="0">
              <a:spcBef>
                <a:spcPts val="0"/>
              </a:spcBef>
              <a:spcAft>
                <a:spcPts val="0"/>
              </a:spcAft>
              <a:buSzPts val="1400"/>
              <a:buChar char="●"/>
            </a:pPr>
            <a:r>
              <a:rPr lang="en"/>
              <a:t>Update continuously; use the canvas to build shared understanding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6"/>
        <p:cNvGrpSpPr/>
        <p:nvPr/>
      </p:nvGrpSpPr>
      <p:grpSpPr>
        <a:xfrm>
          <a:off x="0" y="0"/>
          <a:ext cx="0" cy="0"/>
          <a:chOff x="0" y="0"/>
          <a:chExt cx="0" cy="0"/>
        </a:xfrm>
      </p:grpSpPr>
      <p:sp>
        <p:nvSpPr>
          <p:cNvPr id="1908" name="Google Shape;1908;g372d4c26f79_0_239"/>
          <p:cNvSpPr txBox="1">
            <a:spLocks noGrp="1"/>
          </p:cNvSpPr>
          <p:nvPr>
            <p:ph type="title" idx="4294967295"/>
          </p:nvPr>
        </p:nvSpPr>
        <p:spPr>
          <a:xfrm>
            <a:off x="350950" y="7780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1100"/>
              <a:buFont typeface="Arial"/>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Trade-Off Matrix </a:t>
            </a:r>
            <a:endParaRPr kumimoji="0" lang="en-US" sz="22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09" name="Google Shape;1909;g372d4c26f79_0_239" descr="Project trade off matrix with 3 rows for cost, time, and scope and 3 columns for must meet, adjust, and accept."/>
          <p:cNvPicPr preferRelativeResize="0"/>
          <p:nvPr/>
        </p:nvPicPr>
        <p:blipFill rotWithShape="1">
          <a:blip r:embed="rId3">
            <a:alphaModFix/>
          </a:blip>
          <a:srcRect/>
          <a:stretch/>
        </p:blipFill>
        <p:spPr>
          <a:xfrm>
            <a:off x="3259100" y="844287"/>
            <a:ext cx="5213345" cy="345493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9B3EB8-CB9F-A223-7687-8B75B6439C55}"/>
              </a:ext>
            </a:extLst>
          </p:cNvPr>
          <p:cNvSpPr txBox="1">
            <a:spLocks noGrp="1"/>
          </p:cNvSpPr>
          <p:nvPr>
            <p:ph type="title" idx="4294967295"/>
          </p:nvPr>
        </p:nvSpPr>
        <p:spPr>
          <a:xfrm>
            <a:off x="239776" y="399006"/>
            <a:ext cx="7177024"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rPr>
              <a:t>Project Trade-Off Matrix </a:t>
            </a:r>
            <a:endParaRPr kumimoji="0" lang="en-US" sz="22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22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rPr>
            </a:br>
            <a:endParaRPr kumimoji="0" lang="en-US" sz="22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endParaRPr>
          </a:p>
        </p:txBody>
      </p:sp>
      <p:sp>
        <p:nvSpPr>
          <p:cNvPr id="6" name="Rectangle 1">
            <a:extLst>
              <a:ext uri="{FF2B5EF4-FFF2-40B4-BE49-F238E27FC236}">
                <a16:creationId xmlns:a16="http://schemas.microsoft.com/office/drawing/2014/main" id="{37D58914-4E17-1ACC-FA9E-8FAB4743A6ED}"/>
              </a:ext>
            </a:extLst>
          </p:cNvPr>
          <p:cNvSpPr>
            <a:spLocks noChangeArrowheads="1"/>
          </p:cNvSpPr>
          <p:nvPr/>
        </p:nvSpPr>
        <p:spPr bwMode="auto">
          <a:xfrm>
            <a:off x="239776" y="1047927"/>
            <a:ext cx="427126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rPr>
              <a:t>Instructions: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Place one checkmark (✓) per row and per column.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Quality is assumed to be fixed.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Complete the sentence: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"Since we must meet _____</a:t>
            </a:r>
            <a:r>
              <a:rPr kumimoji="0" lang="en-US" altLang="en-US" sz="1800" b="1" i="0" u="none" strike="noStrike" cap="none" normalizeH="0" baseline="0" dirty="0">
                <a:ln>
                  <a:noFill/>
                </a:ln>
                <a:solidFill>
                  <a:schemeClr val="bg1"/>
                </a:solidFill>
                <a:effectLst/>
                <a:latin typeface="Arial" panose="020B0604020202020204" pitchFamily="34" charset="0"/>
              </a:rPr>
              <a:t>[Priority #1]</a:t>
            </a:r>
            <a:r>
              <a:rPr kumimoji="0" lang="en-US" altLang="en-US" sz="1800" b="0" i="0" u="none" strike="noStrike" cap="none" normalizeH="0" baseline="0" dirty="0">
                <a:ln>
                  <a:noFill/>
                </a:ln>
                <a:solidFill>
                  <a:schemeClr val="bg1"/>
                </a:solidFill>
                <a:effectLst/>
                <a:latin typeface="Arial" panose="020B0604020202020204" pitchFamily="34" charset="0"/>
              </a:rPr>
              <a:t>, we will adjust _____</a:t>
            </a:r>
            <a:r>
              <a:rPr kumimoji="0" lang="en-US" altLang="en-US" sz="1800" b="1" i="0" u="none" strike="noStrike" cap="none" normalizeH="0" baseline="0" dirty="0">
                <a:ln>
                  <a:noFill/>
                </a:ln>
                <a:solidFill>
                  <a:schemeClr val="bg1"/>
                </a:solidFill>
                <a:effectLst/>
                <a:latin typeface="Arial" panose="020B0604020202020204" pitchFamily="34" charset="0"/>
              </a:rPr>
              <a:t>[Priority #2]</a:t>
            </a:r>
            <a:r>
              <a:rPr kumimoji="0" lang="en-US" altLang="en-US" sz="1800" b="0" i="0" u="none" strike="noStrike" cap="none" normalizeH="0" baseline="0" dirty="0">
                <a:ln>
                  <a:noFill/>
                </a:ln>
                <a:solidFill>
                  <a:schemeClr val="bg1"/>
                </a:solidFill>
                <a:effectLst/>
                <a:latin typeface="Arial" panose="020B0604020202020204" pitchFamily="34" charset="0"/>
              </a:rPr>
              <a:t> as necessary and accept the resulting _____</a:t>
            </a:r>
            <a:r>
              <a:rPr kumimoji="0" lang="en-US" altLang="en-US" sz="1800" b="1" i="0" u="none" strike="noStrike" cap="none" normalizeH="0" baseline="0" dirty="0">
                <a:ln>
                  <a:noFill/>
                </a:ln>
                <a:solidFill>
                  <a:schemeClr val="bg1"/>
                </a:solidFill>
                <a:effectLst/>
                <a:latin typeface="Arial" panose="020B0604020202020204" pitchFamily="34" charset="0"/>
              </a:rPr>
              <a:t>[Priority #3]</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9" name="Table 8" descr="Project trade off matrix with 3 rows for cost, time, and scope and and 3 columns for must meet, adjust, and accept.">
            <a:extLst>
              <a:ext uri="{FF2B5EF4-FFF2-40B4-BE49-F238E27FC236}">
                <a16:creationId xmlns:a16="http://schemas.microsoft.com/office/drawing/2014/main" id="{D9AF9DF2-4564-1C7E-B48B-A90FE139CFF5}"/>
              </a:ext>
            </a:extLst>
          </p:cNvPr>
          <p:cNvGraphicFramePr>
            <a:graphicFrameLocks noGrp="1"/>
          </p:cNvGraphicFramePr>
          <p:nvPr>
            <p:extLst>
              <p:ext uri="{D42A27DB-BD31-4B8C-83A1-F6EECF244321}">
                <p14:modId xmlns:p14="http://schemas.microsoft.com/office/powerpoint/2010/main" val="2234694735"/>
              </p:ext>
            </p:extLst>
          </p:nvPr>
        </p:nvGraphicFramePr>
        <p:xfrm>
          <a:off x="4588258" y="1616709"/>
          <a:ext cx="4271262" cy="2249531"/>
        </p:xfrm>
        <a:graphic>
          <a:graphicData uri="http://schemas.openxmlformats.org/drawingml/2006/table">
            <a:tbl>
              <a:tblPr firstRow="1" bandRow="1">
                <a:tableStyleId>{7B06FF6A-EBF2-4061-A0AF-8353CC999A54}</a:tableStyleId>
              </a:tblPr>
              <a:tblGrid>
                <a:gridCol w="810798">
                  <a:extLst>
                    <a:ext uri="{9D8B030D-6E8A-4147-A177-3AD203B41FA5}">
                      <a16:colId xmlns:a16="http://schemas.microsoft.com/office/drawing/2014/main" val="2468348274"/>
                    </a:ext>
                  </a:extLst>
                </a:gridCol>
                <a:gridCol w="1153488">
                  <a:extLst>
                    <a:ext uri="{9D8B030D-6E8A-4147-A177-3AD203B41FA5}">
                      <a16:colId xmlns:a16="http://schemas.microsoft.com/office/drawing/2014/main" val="328284416"/>
                    </a:ext>
                  </a:extLst>
                </a:gridCol>
                <a:gridCol w="1153488">
                  <a:extLst>
                    <a:ext uri="{9D8B030D-6E8A-4147-A177-3AD203B41FA5}">
                      <a16:colId xmlns:a16="http://schemas.microsoft.com/office/drawing/2014/main" val="4026480635"/>
                    </a:ext>
                  </a:extLst>
                </a:gridCol>
                <a:gridCol w="1153488">
                  <a:extLst>
                    <a:ext uri="{9D8B030D-6E8A-4147-A177-3AD203B41FA5}">
                      <a16:colId xmlns:a16="http://schemas.microsoft.com/office/drawing/2014/main" val="885231016"/>
                    </a:ext>
                  </a:extLst>
                </a:gridCol>
              </a:tblGrid>
              <a:tr h="545339">
                <a:tc>
                  <a:txBody>
                    <a:bodyPr/>
                    <a:lstStyle/>
                    <a:p>
                      <a:r>
                        <a:rPr lang="en-US" b="1" dirty="0"/>
                        <a:t>Priority Area:</a:t>
                      </a:r>
                    </a:p>
                  </a:txBody>
                  <a:tcPr>
                    <a:noFill/>
                  </a:tcPr>
                </a:tc>
                <a:tc>
                  <a:txBody>
                    <a:bodyPr/>
                    <a:lstStyle/>
                    <a:p>
                      <a:pPr algn="ctr"/>
                      <a:r>
                        <a:rPr lang="en-US" b="1" dirty="0"/>
                        <a:t>Must Meet</a:t>
                      </a:r>
                    </a:p>
                  </a:txBody>
                  <a:tcPr>
                    <a:solidFill>
                      <a:schemeClr val="accent5"/>
                    </a:solidFill>
                  </a:tcPr>
                </a:tc>
                <a:tc>
                  <a:txBody>
                    <a:bodyPr/>
                    <a:lstStyle/>
                    <a:p>
                      <a:pPr algn="ctr"/>
                      <a:r>
                        <a:rPr lang="en-US" b="1" dirty="0"/>
                        <a:t>Adjust</a:t>
                      </a:r>
                    </a:p>
                  </a:txBody>
                  <a:tcPr>
                    <a:solidFill>
                      <a:schemeClr val="accent5"/>
                    </a:solidFill>
                  </a:tcPr>
                </a:tc>
                <a:tc>
                  <a:txBody>
                    <a:bodyPr/>
                    <a:lstStyle/>
                    <a:p>
                      <a:pPr algn="ctr"/>
                      <a:r>
                        <a:rPr lang="en-US" b="1" dirty="0"/>
                        <a:t>Accept</a:t>
                      </a:r>
                    </a:p>
                  </a:txBody>
                  <a:tcPr>
                    <a:solidFill>
                      <a:schemeClr val="accent5"/>
                    </a:solidFill>
                  </a:tcPr>
                </a:tc>
                <a:extLst>
                  <a:ext uri="{0D108BD9-81ED-4DB2-BD59-A6C34878D82A}">
                    <a16:rowId xmlns:a16="http://schemas.microsoft.com/office/drawing/2014/main" val="3754311653"/>
                  </a:ext>
                </a:extLst>
              </a:tr>
              <a:tr h="568064">
                <a:tc>
                  <a:txBody>
                    <a:bodyPr/>
                    <a:lstStyle/>
                    <a:p>
                      <a:r>
                        <a:rPr lang="en-US" b="1" dirty="0"/>
                        <a:t>Cost</a:t>
                      </a:r>
                    </a:p>
                  </a:txBody>
                  <a:tcPr>
                    <a:solidFill>
                      <a:schemeClr val="accent5"/>
                    </a:solidFill>
                  </a:tcPr>
                </a:tc>
                <a:tc>
                  <a:txBody>
                    <a:bodyPr/>
                    <a:lstStyle/>
                    <a:p>
                      <a:endParaRPr lang="en-US" dirty="0"/>
                    </a:p>
                  </a:txBody>
                  <a:tcPr>
                    <a:solidFill>
                      <a:schemeClr val="accent6"/>
                    </a:solidFill>
                  </a:tcPr>
                </a:tc>
                <a:tc>
                  <a:txBody>
                    <a:bodyPr/>
                    <a:lstStyle/>
                    <a:p>
                      <a:endParaRPr lang="en-US" dirty="0"/>
                    </a:p>
                  </a:txBody>
                  <a:tcPr>
                    <a:solidFill>
                      <a:schemeClr val="accent6"/>
                    </a:solidFill>
                  </a:tcPr>
                </a:tc>
                <a:tc>
                  <a:txBody>
                    <a:bodyPr/>
                    <a:lstStyle/>
                    <a:p>
                      <a:endParaRPr lang="en-US" dirty="0"/>
                    </a:p>
                  </a:txBody>
                  <a:tcPr>
                    <a:solidFill>
                      <a:schemeClr val="accent6"/>
                    </a:solidFill>
                  </a:tcPr>
                </a:tc>
                <a:extLst>
                  <a:ext uri="{0D108BD9-81ED-4DB2-BD59-A6C34878D82A}">
                    <a16:rowId xmlns:a16="http://schemas.microsoft.com/office/drawing/2014/main" val="3781021040"/>
                  </a:ext>
                </a:extLst>
              </a:tr>
              <a:tr h="568064">
                <a:tc>
                  <a:txBody>
                    <a:bodyPr/>
                    <a:lstStyle/>
                    <a:p>
                      <a:r>
                        <a:rPr lang="en-US" b="1" dirty="0"/>
                        <a:t>Time</a:t>
                      </a:r>
                    </a:p>
                  </a:txBody>
                  <a:tcPr>
                    <a:solidFill>
                      <a:schemeClr val="accent5"/>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extLst>
                  <a:ext uri="{0D108BD9-81ED-4DB2-BD59-A6C34878D82A}">
                    <a16:rowId xmlns:a16="http://schemas.microsoft.com/office/drawing/2014/main" val="2070425775"/>
                  </a:ext>
                </a:extLst>
              </a:tr>
              <a:tr h="568064">
                <a:tc>
                  <a:txBody>
                    <a:bodyPr/>
                    <a:lstStyle/>
                    <a:p>
                      <a:r>
                        <a:rPr lang="en-US" b="1" dirty="0"/>
                        <a:t>Scope</a:t>
                      </a:r>
                    </a:p>
                  </a:txBody>
                  <a:tcPr>
                    <a:solidFill>
                      <a:schemeClr val="accent5"/>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extLst>
                  <a:ext uri="{0D108BD9-81ED-4DB2-BD59-A6C34878D82A}">
                    <a16:rowId xmlns:a16="http://schemas.microsoft.com/office/drawing/2014/main" val="3714588167"/>
                  </a:ext>
                </a:extLst>
              </a:tr>
            </a:tbl>
          </a:graphicData>
        </a:graphic>
      </p:graphicFrame>
    </p:spTree>
    <p:extLst>
      <p:ext uri="{BB962C8B-B14F-4D97-AF65-F5344CB8AC3E}">
        <p14:creationId xmlns:p14="http://schemas.microsoft.com/office/powerpoint/2010/main" val="6226079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3"/>
        <p:cNvGrpSpPr/>
        <p:nvPr/>
      </p:nvGrpSpPr>
      <p:grpSpPr>
        <a:xfrm>
          <a:off x="0" y="0"/>
          <a:ext cx="0" cy="0"/>
          <a:chOff x="0" y="0"/>
          <a:chExt cx="0" cy="0"/>
        </a:xfrm>
      </p:grpSpPr>
      <p:sp>
        <p:nvSpPr>
          <p:cNvPr id="1915" name="Google Shape;1915;g372d4c26f79_0_255"/>
          <p:cNvSpPr txBox="1">
            <a:spLocks noGrp="1"/>
          </p:cNvSpPr>
          <p:nvPr>
            <p:ph type="title" idx="4294967295"/>
          </p:nvPr>
        </p:nvSpPr>
        <p:spPr>
          <a:xfrm>
            <a:off x="1207875" y="366500"/>
            <a:ext cx="8009400" cy="13479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chemeClr val="lt1"/>
                </a:solidFill>
                <a:effectLst/>
                <a:uLnTx/>
                <a:uFillTx/>
                <a:latin typeface="Inter"/>
                <a:ea typeface="Inter"/>
                <a:cs typeface="Inter"/>
                <a:sym typeface="Inter"/>
              </a:rPr>
              <a:t>Using Trade-Offs to Prioritize Features</a:t>
            </a:r>
            <a:endParaRPr kumimoji="0" lang="en-US" sz="26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16" name="Google Shape;1916;g372d4c26f79_0_255" descr="A blank graph titled 'Degree of Difficulty vs. Value'. The y-axis is labeled 'Difficulty' with an upward-pointing arrow. The x-axis is labeled 'Value' with a rightward-pointing arrow."/>
          <p:cNvPicPr preferRelativeResize="0"/>
          <p:nvPr/>
        </p:nvPicPr>
        <p:blipFill>
          <a:blip r:embed="rId3">
            <a:alphaModFix/>
          </a:blip>
          <a:stretch>
            <a:fillRect/>
          </a:stretch>
        </p:blipFill>
        <p:spPr>
          <a:xfrm>
            <a:off x="82300" y="1456375"/>
            <a:ext cx="4761450" cy="2796625"/>
          </a:xfrm>
          <a:prstGeom prst="rect">
            <a:avLst/>
          </a:prstGeom>
          <a:noFill/>
          <a:ln>
            <a:noFill/>
          </a:ln>
        </p:spPr>
      </p:pic>
      <p:pic>
        <p:nvPicPr>
          <p:cNvPr id="1917" name="Google Shape;1917;g372d4c26f79_0_255" descr="A blank graph with two axes. The y-axis is labeled 'Level of Effort' with an upward-pointing arrow. The x-axis is labeled 'Impact' with a rightward-pointing arrow."/>
          <p:cNvPicPr preferRelativeResize="0"/>
          <p:nvPr/>
        </p:nvPicPr>
        <p:blipFill>
          <a:blip r:embed="rId4">
            <a:alphaModFix/>
          </a:blip>
          <a:stretch>
            <a:fillRect/>
          </a:stretch>
        </p:blipFill>
        <p:spPr>
          <a:xfrm>
            <a:off x="4680700" y="1456375"/>
            <a:ext cx="4188050" cy="270991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2"/>
        <p:cNvGrpSpPr/>
        <p:nvPr/>
      </p:nvGrpSpPr>
      <p:grpSpPr>
        <a:xfrm>
          <a:off x="0" y="0"/>
          <a:ext cx="0" cy="0"/>
          <a:chOff x="0" y="0"/>
          <a:chExt cx="0" cy="0"/>
        </a:xfrm>
      </p:grpSpPr>
      <p:sp>
        <p:nvSpPr>
          <p:cNvPr id="1925" name="Google Shape;1925;g372d4c26f79_0_247"/>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dk1"/>
                </a:solidFill>
                <a:effectLst/>
                <a:uLnTx/>
                <a:uFillTx/>
                <a:latin typeface="Inter"/>
                <a:ea typeface="Inter"/>
                <a:cs typeface="Inter"/>
                <a:sym typeface="Inter"/>
              </a:rPr>
              <a:t>Activity: Use A Trade-Off Matrix to Help Determine What Matters Most. </a:t>
            </a:r>
            <a:endParaRPr kumimoji="0" lang="en-US" sz="28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923" name="Google Shape;1923;g372d4c26f79_0_247"/>
          <p:cNvSpPr txBox="1"/>
          <p:nvPr/>
        </p:nvSpPr>
        <p:spPr>
          <a:xfrm>
            <a:off x="542975" y="1996250"/>
            <a:ext cx="4050300" cy="241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3400"/>
              <a:buFont typeface="Arial"/>
              <a:buNone/>
            </a:pPr>
            <a:r>
              <a:rPr lang="en" sz="1300" b="1" dirty="0">
                <a:solidFill>
                  <a:schemeClr val="dk1"/>
                </a:solidFill>
                <a:latin typeface="Inter"/>
                <a:ea typeface="Inter"/>
                <a:cs typeface="Inter"/>
                <a:sym typeface="Inter"/>
              </a:rPr>
              <a:t>Use One of the Matrices to Prioritize the Features of your Group Project</a:t>
            </a:r>
            <a:endParaRPr sz="1300" b="1"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300" dirty="0">
                <a:solidFill>
                  <a:schemeClr val="dk1"/>
                </a:solidFill>
                <a:latin typeface="Inter"/>
                <a:ea typeface="Inter"/>
                <a:cs typeface="Inter"/>
                <a:sym typeface="Inter"/>
              </a:rPr>
              <a:t>Take 15 minutes to discuss as a team</a:t>
            </a:r>
            <a:endParaRPr sz="1300"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300" dirty="0">
                <a:solidFill>
                  <a:schemeClr val="dk1"/>
                </a:solidFill>
                <a:latin typeface="Inter"/>
                <a:ea typeface="Inter"/>
                <a:cs typeface="Inter"/>
                <a:sym typeface="Inter"/>
              </a:rPr>
              <a:t>Assign one member to provide a </a:t>
            </a:r>
            <a:r>
              <a:rPr lang="en" sz="1300" u="sng" dirty="0">
                <a:solidFill>
                  <a:schemeClr val="dk1"/>
                </a:solidFill>
                <a:latin typeface="Inter"/>
                <a:ea typeface="Inter"/>
                <a:cs typeface="Inter"/>
                <a:sym typeface="Inter"/>
              </a:rPr>
              <a:t>two minute debrief</a:t>
            </a:r>
            <a:r>
              <a:rPr lang="en" sz="1300" dirty="0">
                <a:solidFill>
                  <a:schemeClr val="dk1"/>
                </a:solidFill>
                <a:latin typeface="Inter"/>
                <a:ea typeface="Inter"/>
                <a:cs typeface="Inter"/>
                <a:sym typeface="Inter"/>
              </a:rPr>
              <a:t> on what matrix you choose and why you chose it</a:t>
            </a:r>
            <a:endParaRPr sz="1300" dirty="0">
              <a:solidFill>
                <a:schemeClr val="dk1"/>
              </a:solidFill>
              <a:latin typeface="Inter"/>
              <a:ea typeface="Inter"/>
              <a:cs typeface="Inter"/>
              <a:sym typeface="Inter"/>
            </a:endParaRPr>
          </a:p>
          <a:p>
            <a:pPr marL="0" lvl="0" indent="0" algn="l" rtl="0">
              <a:spcBef>
                <a:spcPts val="1600"/>
              </a:spcBef>
              <a:spcAft>
                <a:spcPts val="0"/>
              </a:spcAft>
              <a:buNone/>
            </a:pPr>
            <a:endParaRPr sz="1550" dirty="0">
              <a:latin typeface="Inter"/>
              <a:ea typeface="Inter"/>
              <a:cs typeface="Inter"/>
              <a:sym typeface="Inter"/>
            </a:endParaRPr>
          </a:p>
        </p:txBody>
      </p:sp>
      <p:pic>
        <p:nvPicPr>
          <p:cNvPr id="1924" name="Google Shape;1924;g372d4c26f79_0_247"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9"/>
        <p:cNvGrpSpPr/>
        <p:nvPr/>
      </p:nvGrpSpPr>
      <p:grpSpPr>
        <a:xfrm>
          <a:off x="0" y="0"/>
          <a:ext cx="0" cy="0"/>
          <a:chOff x="0" y="0"/>
          <a:chExt cx="0" cy="0"/>
        </a:xfrm>
      </p:grpSpPr>
      <p:sp>
        <p:nvSpPr>
          <p:cNvPr id="1930" name="Google Shape;1930;p130"/>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Preparing for the Negotiation</a:t>
            </a:r>
            <a:r>
              <a:rPr lang="en" sz="3600" b="1" i="0" u="none" strike="noStrike" cap="none">
                <a:solidFill>
                  <a:schemeClr val="dk1"/>
                </a:solidFill>
                <a:latin typeface="Inter"/>
                <a:ea typeface="Inter"/>
                <a:cs typeface="Inter"/>
                <a:sym typeface="Inter"/>
              </a:rPr>
              <a:t>:</a:t>
            </a:r>
            <a:endParaRPr sz="36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How to Achieve the Win</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4"/>
        <p:cNvGrpSpPr/>
        <p:nvPr/>
      </p:nvGrpSpPr>
      <p:grpSpPr>
        <a:xfrm>
          <a:off x="0" y="0"/>
          <a:ext cx="0" cy="0"/>
          <a:chOff x="0" y="0"/>
          <a:chExt cx="0" cy="0"/>
        </a:xfrm>
      </p:grpSpPr>
      <p:sp>
        <p:nvSpPr>
          <p:cNvPr id="1936" name="Google Shape;1936;p131"/>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chemeClr val="lt1"/>
                </a:solidFill>
                <a:latin typeface="Inter"/>
                <a:ea typeface="Inter"/>
                <a:cs typeface="Inter"/>
                <a:sym typeface="Inter"/>
              </a:rPr>
              <a:t>Who Do You Want on Your Negotiation Team?</a:t>
            </a: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35" name="Google Shape;1935;p131"/>
          <p:cNvSpPr txBox="1"/>
          <p:nvPr/>
        </p:nvSpPr>
        <p:spPr>
          <a:xfrm>
            <a:off x="917650" y="1549365"/>
            <a:ext cx="6803100" cy="2998500"/>
          </a:xfrm>
          <a:prstGeom prst="rect">
            <a:avLst/>
          </a:prstGeom>
          <a:noFill/>
          <a:ln>
            <a:noFill/>
          </a:ln>
        </p:spPr>
        <p:txBody>
          <a:bodyPr spcFirstLastPara="1" wrap="square" lIns="91425" tIns="45700" rIns="91425" bIns="45700" anchor="t" anchorCtr="0">
            <a:spAutoFit/>
          </a:bodyPr>
          <a:lstStyle/>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Team Leader</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Technical Analyst</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Price Analyst</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Business Analyst</a:t>
            </a:r>
            <a:endParaRPr sz="1800">
              <a:latin typeface="Inter"/>
              <a:ea typeface="Inter"/>
              <a:cs typeface="Inter"/>
              <a:sym typeface="Inter"/>
            </a:endParaRPr>
          </a:p>
          <a:p>
            <a:pPr marL="400050" marR="0" lvl="0" indent="-311150" algn="l" rtl="0">
              <a:lnSpc>
                <a:spcPct val="115000"/>
              </a:lnSpc>
              <a:spcBef>
                <a:spcPts val="0"/>
              </a:spcBef>
              <a:spcAft>
                <a:spcPts val="0"/>
              </a:spcAft>
              <a:buClr>
                <a:srgbClr val="000000"/>
              </a:buClr>
              <a:buSzPts val="2200"/>
              <a:buFont typeface="Inter"/>
              <a:buChar char="•"/>
            </a:pPr>
            <a:r>
              <a:rPr lang="en" sz="1800" i="0" u="none" strike="noStrike" cap="none">
                <a:solidFill>
                  <a:schemeClr val="lt1"/>
                </a:solidFill>
                <a:latin typeface="Inter"/>
                <a:ea typeface="Inter"/>
                <a:cs typeface="Inter"/>
                <a:sym typeface="Inter"/>
              </a:rPr>
              <a:t>Legal</a:t>
            </a:r>
            <a:endParaRPr sz="1800">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114300" marR="0" lvl="0" indent="0" algn="l" rtl="0">
              <a:lnSpc>
                <a:spcPct val="115000"/>
              </a:lnSpc>
              <a:spcBef>
                <a:spcPts val="0"/>
              </a:spcBef>
              <a:spcAft>
                <a:spcPts val="0"/>
              </a:spcAft>
              <a:buNone/>
            </a:pPr>
            <a:r>
              <a:rPr lang="en" sz="1400" b="1" i="0" u="none" strike="noStrike" cap="none">
                <a:solidFill>
                  <a:schemeClr val="lt1"/>
                </a:solidFill>
                <a:latin typeface="Inter"/>
                <a:ea typeface="Inter"/>
                <a:cs typeface="Inter"/>
                <a:sym typeface="Inter"/>
              </a:rPr>
              <a:t>What characteristics are most desirable in these roles?</a:t>
            </a:r>
            <a:endParaRPr b="1">
              <a:latin typeface="Inter"/>
              <a:ea typeface="Inter"/>
              <a:cs typeface="Inter"/>
              <a:sym typeface="Inter"/>
            </a:endParaRPr>
          </a:p>
          <a:p>
            <a:pPr marL="114300" marR="0" lvl="0" indent="0" algn="l" rtl="0">
              <a:lnSpc>
                <a:spcPct val="115000"/>
              </a:lnSpc>
              <a:spcBef>
                <a:spcPts val="0"/>
              </a:spcBef>
              <a:spcAft>
                <a:spcPts val="0"/>
              </a:spcAft>
              <a:buNone/>
            </a:pP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0"/>
        <p:cNvGrpSpPr/>
        <p:nvPr/>
      </p:nvGrpSpPr>
      <p:grpSpPr>
        <a:xfrm>
          <a:off x="0" y="0"/>
          <a:ext cx="0" cy="0"/>
          <a:chOff x="0" y="0"/>
          <a:chExt cx="0" cy="0"/>
        </a:xfrm>
      </p:grpSpPr>
      <p:sp>
        <p:nvSpPr>
          <p:cNvPr id="1942" name="Google Shape;1942;g372d4c26f79_0_279"/>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200" b="1">
                <a:solidFill>
                  <a:schemeClr val="lt1"/>
                </a:solidFill>
                <a:latin typeface="Inter"/>
                <a:ea typeface="Inter"/>
                <a:cs typeface="Inter"/>
                <a:sym typeface="Inter"/>
              </a:rPr>
              <a:t>Who Do You Want on Your Negotiation Team?</a:t>
            </a: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41" name="Google Shape;1941;g372d4c26f79_0_279"/>
          <p:cNvSpPr txBox="1"/>
          <p:nvPr/>
        </p:nvSpPr>
        <p:spPr>
          <a:xfrm>
            <a:off x="460450" y="1549365"/>
            <a:ext cx="6803100" cy="3370200"/>
          </a:xfrm>
          <a:prstGeom prst="rect">
            <a:avLst/>
          </a:prstGeom>
          <a:noFill/>
          <a:ln>
            <a:noFill/>
          </a:ln>
        </p:spPr>
        <p:txBody>
          <a:bodyPr spcFirstLastPara="1" wrap="square" lIns="91425" tIns="45700" rIns="91425" bIns="45700" anchor="t" anchorCtr="0">
            <a:spAutoFit/>
          </a:bodyPr>
          <a:lstStyle/>
          <a:p>
            <a:pPr marL="457200" lvl="0" indent="-330200" algn="l" rtl="0">
              <a:lnSpc>
                <a:spcPct val="115000"/>
              </a:lnSpc>
              <a:spcBef>
                <a:spcPts val="1600"/>
              </a:spcBef>
              <a:spcAft>
                <a:spcPts val="0"/>
              </a:spcAft>
              <a:buClr>
                <a:schemeClr val="lt1"/>
              </a:buClr>
              <a:buSzPts val="1600"/>
              <a:buFont typeface="Inter"/>
              <a:buChar char="●"/>
            </a:pPr>
            <a:r>
              <a:rPr lang="en" sz="1600" b="1">
                <a:solidFill>
                  <a:schemeClr val="lt1"/>
                </a:solidFill>
                <a:latin typeface="Inter"/>
                <a:ea typeface="Inter"/>
                <a:cs typeface="Inter"/>
                <a:sym typeface="Inter"/>
              </a:rPr>
              <a:t>Pre-Negotiation: Put yourself in their shoes</a:t>
            </a:r>
            <a:endParaRPr sz="1600" b="1">
              <a:solidFill>
                <a:schemeClr val="lt1"/>
              </a:solidFill>
              <a:latin typeface="Inter"/>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constraints do they have?</a:t>
            </a:r>
            <a:endParaRPr sz="1600">
              <a:solidFill>
                <a:schemeClr val="lt1"/>
              </a:solidFill>
              <a:latin typeface="Inter"/>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pressures do they have?</a:t>
            </a:r>
            <a:endParaRPr sz="1600">
              <a:solidFill>
                <a:schemeClr val="lt1"/>
              </a:solidFill>
              <a:latin typeface="Inter"/>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do they need to feel or be successful</a:t>
            </a:r>
            <a:r>
              <a:rPr lang="en" sz="1600">
                <a:solidFill>
                  <a:schemeClr val="lt1"/>
                </a:solidFill>
                <a:latin typeface="Inter Light"/>
                <a:ea typeface="Inter Light"/>
                <a:cs typeface="Inter Light"/>
                <a:sym typeface="Inter Light"/>
              </a:rPr>
              <a:t>?</a:t>
            </a:r>
            <a:endParaRPr sz="1600">
              <a:solidFill>
                <a:schemeClr val="lt1"/>
              </a:solidFill>
              <a:latin typeface="Inter Light"/>
              <a:ea typeface="Inter Light"/>
              <a:cs typeface="Inter Light"/>
              <a:sym typeface="Inter Light"/>
            </a:endParaRPr>
          </a:p>
          <a:p>
            <a:pPr marL="457200" lvl="0" indent="-330200" algn="l" rtl="0">
              <a:lnSpc>
                <a:spcPct val="115000"/>
              </a:lnSpc>
              <a:spcBef>
                <a:spcPts val="0"/>
              </a:spcBef>
              <a:spcAft>
                <a:spcPts val="0"/>
              </a:spcAft>
              <a:buClr>
                <a:schemeClr val="lt1"/>
              </a:buClr>
              <a:buSzPts val="1600"/>
              <a:buFont typeface="Inter"/>
              <a:buChar char="●"/>
            </a:pPr>
            <a:r>
              <a:rPr lang="en" sz="1600" b="1">
                <a:solidFill>
                  <a:schemeClr val="lt1"/>
                </a:solidFill>
                <a:latin typeface="Inter"/>
                <a:ea typeface="Inter"/>
                <a:cs typeface="Inter"/>
                <a:sym typeface="Inter"/>
              </a:rPr>
              <a:t>During Negotiation: Ask Open Ended Questions</a:t>
            </a:r>
            <a:endParaRPr sz="1600" b="1">
              <a:solidFill>
                <a:schemeClr val="lt1"/>
              </a:solidFill>
              <a:latin typeface="Inter"/>
              <a:ea typeface="Inter"/>
              <a:cs typeface="Inter"/>
              <a:sym typeface="Inter"/>
            </a:endParaRPr>
          </a:p>
          <a:p>
            <a:pPr marL="91440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What if…</a:t>
            </a:r>
            <a:endParaRPr sz="1600">
              <a:solidFill>
                <a:schemeClr val="lt1"/>
              </a:solidFill>
              <a:latin typeface="Inter"/>
              <a:ea typeface="Inter"/>
              <a:cs typeface="Inter"/>
              <a:sym typeface="Inter"/>
            </a:endParaRPr>
          </a:p>
          <a:p>
            <a:pPr marL="91440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Would you consider…</a:t>
            </a:r>
            <a:endParaRPr sz="1600">
              <a:solidFill>
                <a:schemeClr val="lt1"/>
              </a:solidFill>
              <a:latin typeface="Inter"/>
              <a:ea typeface="Inter"/>
              <a:cs typeface="Inter"/>
              <a:sym typeface="Inter"/>
            </a:endParaRPr>
          </a:p>
          <a:p>
            <a:pPr marL="914400" lvl="1" indent="-330200" algn="l" rtl="0">
              <a:lnSpc>
                <a:spcPct val="115000"/>
              </a:lnSpc>
              <a:spcBef>
                <a:spcPts val="0"/>
              </a:spcBef>
              <a:spcAft>
                <a:spcPts val="0"/>
              </a:spcAft>
              <a:buClr>
                <a:schemeClr val="lt1"/>
              </a:buClr>
              <a:buSzPts val="1600"/>
              <a:buFont typeface="Inter Light"/>
              <a:buChar char="○"/>
            </a:pPr>
            <a:r>
              <a:rPr lang="en" sz="1600">
                <a:solidFill>
                  <a:schemeClr val="lt1"/>
                </a:solidFill>
                <a:latin typeface="Inter"/>
                <a:ea typeface="Inter"/>
                <a:cs typeface="Inter"/>
                <a:sym typeface="Inter"/>
              </a:rPr>
              <a:t>How would it impact…</a:t>
            </a:r>
            <a:endParaRPr sz="1600">
              <a:solidFill>
                <a:schemeClr val="lt1"/>
              </a:solidFill>
              <a:latin typeface="Inter Light"/>
              <a:ea typeface="Inter Light"/>
              <a:cs typeface="Inter Light"/>
              <a:sym typeface="Inter Light"/>
            </a:endParaRPr>
          </a:p>
          <a:p>
            <a:pPr marL="0" marR="0" lvl="0" indent="0" algn="l" rtl="0">
              <a:lnSpc>
                <a:spcPct val="115000"/>
              </a:lnSpc>
              <a:spcBef>
                <a:spcPts val="0"/>
              </a:spcBef>
              <a:spcAft>
                <a:spcPts val="0"/>
              </a:spcAft>
              <a:buNone/>
            </a:pPr>
            <a:endParaRPr sz="1700">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a:solidFill>
                <a:schemeClr val="lt1"/>
              </a:solidFill>
              <a:latin typeface="Inter"/>
              <a:ea typeface="Inter"/>
              <a:cs typeface="Inter"/>
              <a:sym typeface="Inter"/>
            </a:endParaRPr>
          </a:p>
          <a:p>
            <a:pPr marL="114300" marR="0" lvl="0" indent="0" algn="l" rtl="0">
              <a:lnSpc>
                <a:spcPct val="115000"/>
              </a:lnSpc>
              <a:spcBef>
                <a:spcPts val="0"/>
              </a:spcBef>
              <a:spcAft>
                <a:spcPts val="0"/>
              </a:spcAft>
              <a:buNone/>
            </a:pPr>
            <a:endParaRPr sz="1400" b="0" i="0" u="none" strike="noStrike" cap="none">
              <a:solidFill>
                <a:schemeClr val="lt1"/>
              </a:solidFill>
              <a:latin typeface="Inter"/>
              <a:ea typeface="Inter"/>
              <a:cs typeface="Inter"/>
              <a:sym typeface="Inter"/>
            </a:endParaRPr>
          </a:p>
        </p:txBody>
      </p:sp>
      <p:pic>
        <p:nvPicPr>
          <p:cNvPr id="1943" name="Google Shape;1943;g372d4c26f79_0_279" descr="Quality triangle consisting of 3 elements: scope, time, and cost"/>
          <p:cNvPicPr preferRelativeResize="0"/>
          <p:nvPr/>
        </p:nvPicPr>
        <p:blipFill rotWithShape="1">
          <a:blip r:embed="rId3">
            <a:alphaModFix/>
          </a:blip>
          <a:srcRect/>
          <a:stretch/>
        </p:blipFill>
        <p:spPr>
          <a:xfrm>
            <a:off x="5854375" y="1740200"/>
            <a:ext cx="2989000" cy="18775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7"/>
        <p:cNvGrpSpPr/>
        <p:nvPr/>
      </p:nvGrpSpPr>
      <p:grpSpPr>
        <a:xfrm>
          <a:off x="0" y="0"/>
          <a:ext cx="0" cy="0"/>
          <a:chOff x="0" y="0"/>
          <a:chExt cx="0" cy="0"/>
        </a:xfrm>
      </p:grpSpPr>
      <p:sp>
        <p:nvSpPr>
          <p:cNvPr id="1949" name="Google Shape;1949;g372d4c26f79_0_285"/>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200" b="1">
                <a:solidFill>
                  <a:schemeClr val="lt1"/>
                </a:solidFill>
                <a:latin typeface="Inter"/>
                <a:ea typeface="Inter"/>
                <a:cs typeface="Inter"/>
                <a:sym typeface="Inter"/>
              </a:rPr>
              <a:t>Factors that Influence the Ability to Make Trade-Offs</a:t>
            </a:r>
            <a:endParaRPr sz="2200" b="1">
              <a:solidFill>
                <a:schemeClr val="lt1"/>
              </a:solidFill>
              <a:latin typeface="Inter"/>
              <a:ea typeface="Inter"/>
              <a:cs typeface="Inter"/>
              <a:sym typeface="Inter"/>
            </a:endParaRPr>
          </a:p>
          <a:p>
            <a:pPr marL="0" lvl="0" indent="0" algn="l" rtl="0">
              <a:spcBef>
                <a:spcPts val="0"/>
              </a:spcBef>
              <a:spcAft>
                <a:spcPts val="0"/>
              </a:spcAft>
              <a:buSzPts val="1400"/>
              <a:buNone/>
            </a:pP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48" name="Google Shape;1948;g372d4c26f79_0_285"/>
          <p:cNvSpPr txBox="1"/>
          <p:nvPr/>
        </p:nvSpPr>
        <p:spPr>
          <a:xfrm>
            <a:off x="841450" y="1549365"/>
            <a:ext cx="6803100" cy="2786100"/>
          </a:xfrm>
          <a:prstGeom prst="rect">
            <a:avLst/>
          </a:prstGeom>
          <a:noFill/>
          <a:ln>
            <a:noFill/>
          </a:ln>
        </p:spPr>
        <p:txBody>
          <a:bodyPr spcFirstLastPara="1" wrap="square" lIns="91425" tIns="45700" rIns="91425" bIns="45700" anchor="t" anchorCtr="0">
            <a:spAutoFit/>
          </a:bodyPr>
          <a:lstStyle/>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Other party’s bargaining power</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Incumbent vs. new competitor</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Business size and status</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Competitive field</a:t>
            </a:r>
            <a:endParaRPr>
              <a:solidFill>
                <a:schemeClr val="lt1"/>
              </a:solidFill>
            </a:endParaRPr>
          </a:p>
          <a:p>
            <a:pPr marL="914400" lvl="1"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Uniqueness of the product or service</a:t>
            </a:r>
            <a:endParaRPr>
              <a:solidFill>
                <a:schemeClr val="lt1"/>
              </a:solidFill>
            </a:endParaRPr>
          </a:p>
          <a:p>
            <a:pPr marL="914400" lvl="0" indent="0" algn="l" rtl="0">
              <a:lnSpc>
                <a:spcPct val="115000"/>
              </a:lnSpc>
              <a:spcBef>
                <a:spcPts val="0"/>
              </a:spcBef>
              <a:spcAft>
                <a:spcPts val="0"/>
              </a:spcAft>
              <a:buNone/>
            </a:pPr>
            <a:endParaRPr>
              <a:solidFill>
                <a:schemeClr val="lt1"/>
              </a:solidFill>
              <a:latin typeface="Inter"/>
              <a:ea typeface="Inter"/>
              <a:cs typeface="Inter"/>
              <a:sym typeface="Inter"/>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Information Symmetry</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How well do you know what you’re buying?</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Time and Schedule Constraints</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If the program needed it yesterday…</a:t>
            </a:r>
            <a:endParaRPr>
              <a:solidFill>
                <a:schemeClr val="lt1"/>
              </a:solidFill>
            </a:endParaRPr>
          </a:p>
          <a:p>
            <a:pPr marL="457200" lvl="0" indent="-317500" algn="l" rtl="0">
              <a:lnSpc>
                <a:spcPct val="115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Scarcity, logistics, location</a:t>
            </a:r>
            <a:endParaRPr sz="1400" b="0" i="0" u="none" strike="noStrike" cap="none">
              <a:solidFill>
                <a:schemeClr val="lt1"/>
              </a:solidFill>
              <a:latin typeface="Inter"/>
              <a:ea typeface="Inter"/>
              <a:cs typeface="Inter"/>
              <a:sym typeface="Inte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3"/>
        <p:cNvGrpSpPr/>
        <p:nvPr/>
      </p:nvGrpSpPr>
      <p:grpSpPr>
        <a:xfrm>
          <a:off x="0" y="0"/>
          <a:ext cx="0" cy="0"/>
          <a:chOff x="0" y="0"/>
          <a:chExt cx="0" cy="0"/>
        </a:xfrm>
      </p:grpSpPr>
      <p:sp>
        <p:nvSpPr>
          <p:cNvPr id="1955" name="Google Shape;1955;p134"/>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200" b="1">
                <a:solidFill>
                  <a:schemeClr val="lt1"/>
                </a:solidFill>
                <a:latin typeface="Inter"/>
                <a:ea typeface="Inter"/>
                <a:cs typeface="Inter"/>
                <a:sym typeface="Inter"/>
              </a:rPr>
              <a:t>Wrap-up: Consider these questions: </a:t>
            </a:r>
            <a:endParaRPr sz="2200" b="1">
              <a:solidFill>
                <a:schemeClr val="lt1"/>
              </a:solidFill>
              <a:latin typeface="Inter"/>
              <a:ea typeface="Inter"/>
              <a:cs typeface="Inter"/>
              <a:sym typeface="Inter"/>
            </a:endParaRPr>
          </a:p>
          <a:p>
            <a:pPr marL="0" lvl="0" indent="0" algn="l" rtl="0">
              <a:spcBef>
                <a:spcPts val="0"/>
              </a:spcBef>
              <a:spcAft>
                <a:spcPts val="0"/>
              </a:spcAft>
              <a:buSzPts val="1400"/>
              <a:buNone/>
            </a:pPr>
            <a:endParaRPr sz="2200" b="1">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a:solidFill>
                <a:schemeClr val="lt1"/>
              </a:solidFill>
              <a:latin typeface="Inter"/>
              <a:ea typeface="Inter"/>
              <a:cs typeface="Inter"/>
              <a:sym typeface="Inter"/>
            </a:endParaRPr>
          </a:p>
        </p:txBody>
      </p:sp>
      <p:sp>
        <p:nvSpPr>
          <p:cNvPr id="1954" name="Google Shape;1954;p134"/>
          <p:cNvSpPr txBox="1"/>
          <p:nvPr/>
        </p:nvSpPr>
        <p:spPr>
          <a:xfrm>
            <a:off x="824459" y="1394085"/>
            <a:ext cx="6648000" cy="27399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Inter"/>
              <a:buChar char="●"/>
            </a:pPr>
            <a:r>
              <a:rPr lang="en" sz="1800" i="0" u="none" strike="noStrike" cap="none">
                <a:solidFill>
                  <a:schemeClr val="lt1"/>
                </a:solidFill>
                <a:latin typeface="Inter"/>
                <a:ea typeface="Inter"/>
                <a:cs typeface="Inter"/>
                <a:sym typeface="Inter"/>
              </a:rPr>
              <a:t>What result do you feel is most reasonable based on the available information?</a:t>
            </a:r>
            <a:endParaRPr sz="1800">
              <a:latin typeface="Inter"/>
              <a:ea typeface="Inter"/>
              <a:cs typeface="Inter"/>
              <a:sym typeface="Inter"/>
            </a:endParaRPr>
          </a:p>
          <a:p>
            <a:pPr marL="0" marR="0" lvl="0" indent="0" algn="l" rtl="0">
              <a:lnSpc>
                <a:spcPct val="100000"/>
              </a:lnSpc>
              <a:spcBef>
                <a:spcPts val="0"/>
              </a:spcBef>
              <a:spcAft>
                <a:spcPts val="0"/>
              </a:spcAft>
              <a:buNone/>
            </a:pPr>
            <a:endParaRPr sz="1800" i="0" u="none" strike="noStrike" cap="none">
              <a:solidFill>
                <a:schemeClr val="lt1"/>
              </a:solidFill>
              <a:latin typeface="Inter"/>
              <a:ea typeface="Inter"/>
              <a:cs typeface="Inter"/>
              <a:sym typeface="Inter"/>
            </a:endParaRPr>
          </a:p>
          <a:p>
            <a:pPr marL="457200" marR="0" lvl="0" indent="-342900" algn="l" rtl="0">
              <a:lnSpc>
                <a:spcPct val="100000"/>
              </a:lnSpc>
              <a:spcBef>
                <a:spcPts val="0"/>
              </a:spcBef>
              <a:spcAft>
                <a:spcPts val="0"/>
              </a:spcAft>
              <a:buClr>
                <a:schemeClr val="lt1"/>
              </a:buClr>
              <a:buSzPts val="1800"/>
              <a:buFont typeface="Inter"/>
              <a:buChar char="●"/>
            </a:pPr>
            <a:r>
              <a:rPr lang="en" sz="1800" i="0" u="none" strike="noStrike" cap="none">
                <a:solidFill>
                  <a:schemeClr val="lt1"/>
                </a:solidFill>
                <a:latin typeface="Inter"/>
                <a:ea typeface="Inter"/>
                <a:cs typeface="Inter"/>
                <a:sym typeface="Inter"/>
              </a:rPr>
              <a:t>What is the most desirable result that you could reasonably expect to achieve on this issue?</a:t>
            </a:r>
            <a:endParaRPr sz="1800">
              <a:latin typeface="Inter"/>
              <a:ea typeface="Inter"/>
              <a:cs typeface="Inter"/>
              <a:sym typeface="Inter"/>
            </a:endParaRPr>
          </a:p>
          <a:p>
            <a:pPr marL="0" marR="0" lvl="0" indent="0" algn="l" rtl="0">
              <a:lnSpc>
                <a:spcPct val="100000"/>
              </a:lnSpc>
              <a:spcBef>
                <a:spcPts val="0"/>
              </a:spcBef>
              <a:spcAft>
                <a:spcPts val="0"/>
              </a:spcAft>
              <a:buNone/>
            </a:pPr>
            <a:endParaRPr sz="1800" i="0" u="none" strike="noStrike" cap="none">
              <a:solidFill>
                <a:schemeClr val="lt1"/>
              </a:solidFill>
              <a:latin typeface="Inter"/>
              <a:ea typeface="Inter"/>
              <a:cs typeface="Inter"/>
              <a:sym typeface="Inter"/>
            </a:endParaRPr>
          </a:p>
          <a:p>
            <a:pPr marL="457200" marR="0" lvl="0" indent="-342900" algn="l" rtl="0">
              <a:lnSpc>
                <a:spcPct val="100000"/>
              </a:lnSpc>
              <a:spcBef>
                <a:spcPts val="0"/>
              </a:spcBef>
              <a:spcAft>
                <a:spcPts val="0"/>
              </a:spcAft>
              <a:buClr>
                <a:schemeClr val="lt1"/>
              </a:buClr>
              <a:buSzPts val="1800"/>
              <a:buFont typeface="Inter"/>
              <a:buChar char="●"/>
            </a:pPr>
            <a:r>
              <a:rPr lang="en" sz="1800" i="0" u="none" strike="noStrike" cap="none">
                <a:solidFill>
                  <a:schemeClr val="lt1"/>
                </a:solidFill>
                <a:latin typeface="Inter"/>
                <a:ea typeface="Inter"/>
                <a:cs typeface="Inter"/>
                <a:sym typeface="Inter"/>
              </a:rPr>
              <a:t>What is the least desirable result that you would be willing to accept on this issue?</a:t>
            </a: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9"/>
        <p:cNvGrpSpPr/>
        <p:nvPr/>
      </p:nvGrpSpPr>
      <p:grpSpPr>
        <a:xfrm>
          <a:off x="0" y="0"/>
          <a:ext cx="0" cy="0"/>
          <a:chOff x="0" y="0"/>
          <a:chExt cx="0" cy="0"/>
        </a:xfrm>
      </p:grpSpPr>
      <p:sp>
        <p:nvSpPr>
          <p:cNvPr id="1960" name="Google Shape;1960;g372dd22b892_0_5"/>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b="1">
                <a:solidFill>
                  <a:schemeClr val="lt1"/>
                </a:solidFill>
                <a:latin typeface="Inter"/>
                <a:ea typeface="Inter"/>
                <a:cs typeface="Inter"/>
                <a:sym typeface="Inter"/>
              </a:rPr>
              <a:t>The Power of Debriefings</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0"/>
        <p:cNvGrpSpPr/>
        <p:nvPr/>
      </p:nvGrpSpPr>
      <p:grpSpPr>
        <a:xfrm>
          <a:off x="0" y="0"/>
          <a:ext cx="0" cy="0"/>
          <a:chOff x="0" y="0"/>
          <a:chExt cx="0" cy="0"/>
        </a:xfrm>
      </p:grpSpPr>
      <p:sp>
        <p:nvSpPr>
          <p:cNvPr id="841" name="Google Shape;841;g3736b5e132b_0_16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3736b5e132b_0_1607"/>
          <p:cNvSpPr>
            <a:spLocks noGrp="1"/>
          </p:cNvSpPr>
          <p:nvPr>
            <p:ph type="title" idx="4294967295"/>
          </p:nvPr>
        </p:nvSpPr>
        <p:spPr>
          <a:xfrm>
            <a:off x="609600" y="609600"/>
            <a:ext cx="698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Risks When Developing Solicitations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3" name="Google Shape;843;g3736b5e132b_0_1607"/>
          <p:cNvSpPr txBox="1"/>
          <p:nvPr/>
        </p:nvSpPr>
        <p:spPr>
          <a:xfrm>
            <a:off x="609600" y="1567675"/>
            <a:ext cx="55962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Why anticipating risks matters</a:t>
            </a:r>
            <a:br>
              <a:rPr lang="en"/>
            </a:br>
            <a:endParaRPr/>
          </a:p>
          <a:p>
            <a:pPr marL="457200" lvl="0" indent="-317500" algn="l" rtl="0">
              <a:spcBef>
                <a:spcPts val="0"/>
              </a:spcBef>
              <a:spcAft>
                <a:spcPts val="0"/>
              </a:spcAft>
              <a:buSzPts val="1400"/>
              <a:buChar char="●"/>
            </a:pPr>
            <a:r>
              <a:rPr lang="en"/>
              <a:t>Risk-informed acquisition planning</a:t>
            </a:r>
            <a:br>
              <a:rPr lang="en"/>
            </a:br>
            <a:endParaRPr/>
          </a:p>
          <a:p>
            <a:pPr marL="457200" lvl="0" indent="-317500" algn="l" rtl="0">
              <a:spcBef>
                <a:spcPts val="0"/>
              </a:spcBef>
              <a:spcAft>
                <a:spcPts val="0"/>
              </a:spcAft>
              <a:buSzPts val="1400"/>
              <a:buChar char="●"/>
            </a:pPr>
            <a:r>
              <a:rPr lang="en"/>
              <a:t>Exit strategy and stakeholder dynamics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4"/>
        <p:cNvGrpSpPr/>
        <p:nvPr/>
      </p:nvGrpSpPr>
      <p:grpSpPr>
        <a:xfrm>
          <a:off x="0" y="0"/>
          <a:ext cx="0" cy="0"/>
          <a:chOff x="0" y="0"/>
          <a:chExt cx="0" cy="0"/>
        </a:xfrm>
      </p:grpSpPr>
      <p:sp>
        <p:nvSpPr>
          <p:cNvPr id="1965" name="Google Shape;1965;g372dd22b892_0_10"/>
          <p:cNvSpPr txBox="1">
            <a:spLocks noGrp="1"/>
          </p:cNvSpPr>
          <p:nvPr>
            <p:ph type="title" idx="4294967295"/>
          </p:nvPr>
        </p:nvSpPr>
        <p:spPr>
          <a:xfrm>
            <a:off x="417725" y="17043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966" name="Google Shape;1966;g372dd22b892_0_10"/>
          <p:cNvSpPr txBox="1"/>
          <p:nvPr/>
        </p:nvSpPr>
        <p:spPr>
          <a:xfrm>
            <a:off x="3692498" y="959525"/>
            <a:ext cx="4905000" cy="3005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Clr>
                <a:schemeClr val="lt1"/>
              </a:buClr>
              <a:buSzPts val="1100"/>
              <a:buFont typeface="Arial"/>
              <a:buNone/>
            </a:pPr>
            <a:r>
              <a:rPr lang="en" sz="1600">
                <a:latin typeface="Inter"/>
                <a:ea typeface="Inter"/>
                <a:cs typeface="Inter"/>
                <a:sym typeface="Inter"/>
              </a:rPr>
              <a:t>Define debriefings and other post-evaluation feedback methods</a:t>
            </a:r>
            <a:br>
              <a:rPr lang="en" sz="1600">
                <a:latin typeface="Inter"/>
                <a:ea typeface="Inter"/>
                <a:cs typeface="Inter"/>
                <a:sym typeface="Inter"/>
              </a:rPr>
            </a:br>
            <a:endParaRPr sz="160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a:latin typeface="Inter"/>
                <a:ea typeface="Inter"/>
                <a:cs typeface="Inter"/>
                <a:sym typeface="Inter"/>
              </a:rPr>
              <a:t>Recognize the benefits of effective feedback</a:t>
            </a:r>
            <a:br>
              <a:rPr lang="en" sz="1600">
                <a:latin typeface="Inter"/>
                <a:ea typeface="Inter"/>
                <a:cs typeface="Inter"/>
                <a:sym typeface="Inter"/>
              </a:rPr>
            </a:br>
            <a:endParaRPr sz="160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a:latin typeface="Inter"/>
                <a:ea typeface="Inter"/>
                <a:cs typeface="Inter"/>
                <a:sym typeface="Inter"/>
              </a:rPr>
              <a:t>Describe tools and techniques to deliver high-quality feedback</a:t>
            </a:r>
            <a:endParaRPr sz="1600">
              <a:latin typeface="Inter"/>
              <a:ea typeface="Inter"/>
              <a:cs typeface="Inter"/>
              <a:sym typeface="Inter"/>
            </a:endParaRPr>
          </a:p>
          <a:p>
            <a:pPr marL="914400" marR="0" lvl="0" indent="0" algn="l" rtl="0">
              <a:lnSpc>
                <a:spcPct val="100000"/>
              </a:lnSpc>
              <a:spcBef>
                <a:spcPts val="1000"/>
              </a:spcBef>
              <a:spcAft>
                <a:spcPts val="1000"/>
              </a:spcAft>
              <a:buNone/>
            </a:pPr>
            <a:endParaRPr sz="1300" b="1">
              <a:latin typeface="Inter"/>
              <a:ea typeface="Inter"/>
              <a:cs typeface="Inter"/>
              <a:sym typeface="Inte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0"/>
        <p:cNvGrpSpPr/>
        <p:nvPr/>
      </p:nvGrpSpPr>
      <p:grpSpPr>
        <a:xfrm>
          <a:off x="0" y="0"/>
          <a:ext cx="0" cy="0"/>
          <a:chOff x="0" y="0"/>
          <a:chExt cx="0" cy="0"/>
        </a:xfrm>
      </p:grpSpPr>
      <p:sp>
        <p:nvSpPr>
          <p:cNvPr id="1971" name="Google Shape;1971;g372dd22b892_0_0">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2" name="Google Shape;1972;g372dd22b892_0_0"/>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Why Feedback Matters</a:t>
            </a:r>
            <a:endParaRPr sz="2200" b="1">
              <a:solidFill>
                <a:schemeClr val="lt1"/>
              </a:solidFill>
              <a:latin typeface="Inter"/>
              <a:ea typeface="Inter"/>
              <a:cs typeface="Inter"/>
              <a:sym typeface="Inter"/>
            </a:endParaRPr>
          </a:p>
        </p:txBody>
      </p:sp>
      <p:sp>
        <p:nvSpPr>
          <p:cNvPr id="1973" name="Google Shape;1973;g372dd22b892_0_0"/>
          <p:cNvSpPr txBox="1"/>
          <p:nvPr/>
        </p:nvSpPr>
        <p:spPr>
          <a:xfrm>
            <a:off x="702725" y="1394075"/>
            <a:ext cx="7642800" cy="1754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Inter"/>
              <a:buChar char="●"/>
            </a:pPr>
            <a:r>
              <a:rPr lang="en" sz="1700">
                <a:latin typeface="Inter"/>
                <a:ea typeface="Inter"/>
                <a:cs typeface="Inter"/>
                <a:sym typeface="Inter"/>
              </a:rPr>
              <a:t>Vendors invest time and resources to bid — they deserve meaningful feedback</a:t>
            </a:r>
            <a:br>
              <a:rPr lang="en" sz="1700">
                <a:latin typeface="Inter"/>
                <a:ea typeface="Inter"/>
                <a:cs typeface="Inter"/>
                <a:sym typeface="Inter"/>
              </a:rPr>
            </a:br>
            <a:endParaRPr sz="1700">
              <a:latin typeface="Inter"/>
              <a:ea typeface="Inter"/>
              <a:cs typeface="Inter"/>
              <a:sym typeface="Inter"/>
            </a:endParaRPr>
          </a:p>
          <a:p>
            <a:pPr marL="457200" lvl="0" indent="-336550" algn="l" rtl="0">
              <a:spcBef>
                <a:spcPts val="0"/>
              </a:spcBef>
              <a:spcAft>
                <a:spcPts val="0"/>
              </a:spcAft>
              <a:buSzPts val="1700"/>
              <a:buFont typeface="Inter"/>
              <a:buChar char="●"/>
            </a:pPr>
            <a:r>
              <a:rPr lang="en" sz="1700">
                <a:latin typeface="Inter"/>
                <a:ea typeface="Inter"/>
                <a:cs typeface="Inter"/>
                <a:sym typeface="Inter"/>
              </a:rPr>
              <a:t>Poor feedback increases protest risk</a:t>
            </a:r>
            <a:br>
              <a:rPr lang="en" sz="1700">
                <a:latin typeface="Inter"/>
                <a:ea typeface="Inter"/>
                <a:cs typeface="Inter"/>
                <a:sym typeface="Inter"/>
              </a:rPr>
            </a:br>
            <a:endParaRPr sz="1700">
              <a:latin typeface="Inter"/>
              <a:ea typeface="Inter"/>
              <a:cs typeface="Inter"/>
              <a:sym typeface="Inter"/>
            </a:endParaRPr>
          </a:p>
          <a:p>
            <a:pPr marL="457200" lvl="0" indent="-336550" algn="l" rtl="0">
              <a:spcBef>
                <a:spcPts val="0"/>
              </a:spcBef>
              <a:spcAft>
                <a:spcPts val="0"/>
              </a:spcAft>
              <a:buSzPts val="1700"/>
              <a:buFont typeface="Inter"/>
              <a:buChar char="●"/>
            </a:pPr>
            <a:r>
              <a:rPr lang="en" sz="1700">
                <a:latin typeface="Inter"/>
                <a:ea typeface="Inter"/>
                <a:cs typeface="Inter"/>
                <a:sym typeface="Inter"/>
              </a:rPr>
              <a:t>Effective feedback builds trust and improves future proposals</a:t>
            </a:r>
            <a:endParaRPr sz="1700">
              <a:latin typeface="Inter"/>
              <a:ea typeface="Inter"/>
              <a:cs typeface="Inter"/>
              <a:sym typeface="Inte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7"/>
        <p:cNvGrpSpPr/>
        <p:nvPr/>
      </p:nvGrpSpPr>
      <p:grpSpPr>
        <a:xfrm>
          <a:off x="0" y="0"/>
          <a:ext cx="0" cy="0"/>
          <a:chOff x="0" y="0"/>
          <a:chExt cx="0" cy="0"/>
        </a:xfrm>
      </p:grpSpPr>
      <p:sp>
        <p:nvSpPr>
          <p:cNvPr id="1978" name="Google Shape;1978;g372dd22b892_0_1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9" name="Google Shape;1979;g372dd22b892_0_1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Feedback Builds Trust</a:t>
            </a:r>
            <a:endParaRPr sz="2200" b="1">
              <a:solidFill>
                <a:schemeClr val="lt1"/>
              </a:solidFill>
              <a:latin typeface="Inter"/>
              <a:ea typeface="Inter"/>
              <a:cs typeface="Inter"/>
              <a:sym typeface="Inter"/>
            </a:endParaRPr>
          </a:p>
        </p:txBody>
      </p:sp>
      <p:sp>
        <p:nvSpPr>
          <p:cNvPr id="1980" name="Google Shape;1980;g372dd22b892_0_17"/>
          <p:cNvSpPr txBox="1"/>
          <p:nvPr/>
        </p:nvSpPr>
        <p:spPr>
          <a:xfrm>
            <a:off x="824450" y="1749375"/>
            <a:ext cx="66480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Inter"/>
                <a:ea typeface="Inter"/>
                <a:cs typeface="Inter"/>
                <a:sym typeface="Inter"/>
              </a:rPr>
              <a:t>Done well, post-evaluation feedback can:</a:t>
            </a:r>
            <a:endParaRPr sz="1700" b="1">
              <a:solidFill>
                <a:schemeClr val="lt1"/>
              </a:solidFill>
              <a:latin typeface="Inter"/>
              <a:ea typeface="Inter"/>
              <a:cs typeface="Inter"/>
              <a:sym typeface="Inter"/>
            </a:endParaRPr>
          </a:p>
          <a:p>
            <a:pPr marL="457200" lvl="0" indent="-336550" algn="l" rtl="0">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Build industry trust</a:t>
            </a:r>
            <a:endParaRPr sz="1700">
              <a:solidFill>
                <a:schemeClr val="lt1"/>
              </a:solidFill>
              <a:latin typeface="Inter"/>
              <a:ea typeface="Inter"/>
              <a:cs typeface="Inter"/>
              <a:sym typeface="Inter"/>
            </a:endParaRPr>
          </a:p>
          <a:p>
            <a:pPr marL="457200" lvl="0" indent="0" algn="l" rtl="0">
              <a:spcBef>
                <a:spcPts val="0"/>
              </a:spcBef>
              <a:spcAft>
                <a:spcPts val="0"/>
              </a:spcAft>
              <a:buNone/>
            </a:pPr>
            <a:endParaRPr sz="1700">
              <a:solidFill>
                <a:schemeClr val="lt1"/>
              </a:solidFill>
              <a:latin typeface="Inter"/>
              <a:ea typeface="Inter"/>
              <a:cs typeface="Inter"/>
              <a:sym typeface="Inter"/>
            </a:endParaRPr>
          </a:p>
          <a:p>
            <a:pPr marL="457200" lvl="0" indent="-336550" algn="l" rtl="0">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Defend the integrity of your process</a:t>
            </a:r>
            <a:endParaRPr sz="1700">
              <a:solidFill>
                <a:schemeClr val="lt1"/>
              </a:solidFill>
              <a:latin typeface="Inter"/>
              <a:ea typeface="Inter"/>
              <a:cs typeface="Inter"/>
              <a:sym typeface="Inter"/>
            </a:endParaRPr>
          </a:p>
          <a:p>
            <a:pPr marL="457200" lvl="0" indent="0" algn="l" rtl="0">
              <a:spcBef>
                <a:spcPts val="0"/>
              </a:spcBef>
              <a:spcAft>
                <a:spcPts val="0"/>
              </a:spcAft>
              <a:buNone/>
            </a:pPr>
            <a:endParaRPr sz="1700">
              <a:solidFill>
                <a:schemeClr val="lt1"/>
              </a:solidFill>
              <a:latin typeface="Inter"/>
              <a:ea typeface="Inter"/>
              <a:cs typeface="Inter"/>
              <a:sym typeface="Inter"/>
            </a:endParaRPr>
          </a:p>
          <a:p>
            <a:pPr marL="457200" lvl="0" indent="-336550" algn="l" rtl="0">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Improve future vendor participation</a:t>
            </a:r>
            <a:endParaRPr sz="1700">
              <a:latin typeface="Inter"/>
              <a:ea typeface="Inter"/>
              <a:cs typeface="Inter"/>
              <a:sym typeface="Inte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4"/>
        <p:cNvGrpSpPr/>
        <p:nvPr/>
      </p:nvGrpSpPr>
      <p:grpSpPr>
        <a:xfrm>
          <a:off x="0" y="0"/>
          <a:ext cx="0" cy="0"/>
          <a:chOff x="0" y="0"/>
          <a:chExt cx="0" cy="0"/>
        </a:xfrm>
      </p:grpSpPr>
      <p:sp>
        <p:nvSpPr>
          <p:cNvPr id="1985" name="Google Shape;1985;g372dd22b892_0_2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6" name="Google Shape;1986;g372dd22b892_0_22"/>
          <p:cNvSpPr txBox="1">
            <a:spLocks noGrp="1"/>
          </p:cNvSpPr>
          <p:nvPr>
            <p:ph type="title" idx="4294967295"/>
          </p:nvPr>
        </p:nvSpPr>
        <p:spPr>
          <a:xfrm>
            <a:off x="445800" y="35176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dirty="0">
                <a:solidFill>
                  <a:schemeClr val="lt1"/>
                </a:solidFill>
                <a:latin typeface="Inter"/>
                <a:ea typeface="Inter"/>
                <a:cs typeface="Inter"/>
                <a:sym typeface="Inter"/>
              </a:rPr>
              <a:t>Debriefings vs. Other Feedback</a:t>
            </a:r>
            <a:endParaRPr sz="2200" b="1" dirty="0">
              <a:solidFill>
                <a:schemeClr val="lt1"/>
              </a:solidFill>
              <a:latin typeface="Inter"/>
              <a:ea typeface="Inter"/>
              <a:cs typeface="Inter"/>
              <a:sym typeface="Inter"/>
            </a:endParaRPr>
          </a:p>
        </p:txBody>
      </p:sp>
      <p:sp>
        <p:nvSpPr>
          <p:cNvPr id="1987" name="Google Shape;1987;g372dd22b892_0_22"/>
          <p:cNvSpPr txBox="1"/>
          <p:nvPr/>
        </p:nvSpPr>
        <p:spPr>
          <a:xfrm>
            <a:off x="445800" y="925352"/>
            <a:ext cx="7849800" cy="353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b="1" dirty="0">
                <a:solidFill>
                  <a:schemeClr val="lt1"/>
                </a:solidFill>
                <a:latin typeface="Inter"/>
                <a:ea typeface="Inter"/>
                <a:cs typeface="Inter"/>
                <a:sym typeface="Inter"/>
              </a:rPr>
              <a:t>Debriefings (FAR Part 15):</a:t>
            </a:r>
            <a:endParaRPr sz="1500" b="1" dirty="0">
              <a:solidFill>
                <a:schemeClr val="lt1"/>
              </a:solidFill>
              <a:latin typeface="Inter"/>
              <a:ea typeface="Inter"/>
              <a:cs typeface="Inter"/>
              <a:sym typeface="Inter"/>
            </a:endParaRPr>
          </a:p>
          <a:p>
            <a:pPr marL="457200" lvl="0" indent="-323850" algn="l" rtl="0">
              <a:lnSpc>
                <a:spcPct val="115000"/>
              </a:lnSpc>
              <a:spcBef>
                <a:spcPts val="1200"/>
              </a:spcBef>
              <a:spcAft>
                <a:spcPts val="0"/>
              </a:spcAft>
              <a:buClr>
                <a:schemeClr val="lt1"/>
              </a:buClr>
              <a:buSzPts val="1500"/>
              <a:buChar char="●"/>
            </a:pPr>
            <a:r>
              <a:rPr lang="en" sz="1500" b="1" dirty="0">
                <a:solidFill>
                  <a:schemeClr val="lt1"/>
                </a:solidFill>
                <a:latin typeface="Inter"/>
                <a:ea typeface="Inter"/>
                <a:cs typeface="Inter"/>
                <a:sym typeface="Inter"/>
              </a:rPr>
              <a:t>Pre-award</a:t>
            </a:r>
            <a:r>
              <a:rPr lang="en" sz="1500" dirty="0">
                <a:solidFill>
                  <a:schemeClr val="lt1"/>
                </a:solidFill>
                <a:latin typeface="Inter"/>
                <a:ea typeface="Inter"/>
                <a:cs typeface="Inter"/>
                <a:sym typeface="Inter"/>
              </a:rPr>
              <a:t>: Why a proposal was eliminated</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Char char="●"/>
            </a:pPr>
            <a:r>
              <a:rPr lang="en" sz="1500" b="1" dirty="0">
                <a:solidFill>
                  <a:schemeClr val="lt1"/>
                </a:solidFill>
                <a:latin typeface="Inter"/>
                <a:ea typeface="Inter"/>
                <a:cs typeface="Inter"/>
                <a:sym typeface="Inter"/>
              </a:rPr>
              <a:t>Post-award</a:t>
            </a:r>
            <a:r>
              <a:rPr lang="en" sz="1500" dirty="0">
                <a:solidFill>
                  <a:schemeClr val="lt1"/>
                </a:solidFill>
                <a:latin typeface="Inter"/>
                <a:ea typeface="Inter"/>
                <a:cs typeface="Inter"/>
                <a:sym typeface="Inter"/>
              </a:rPr>
              <a:t>: Strengths, weaknesses, rationale</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0" lvl="0" indent="0" algn="l" rtl="0">
              <a:lnSpc>
                <a:spcPct val="115000"/>
              </a:lnSpc>
              <a:spcBef>
                <a:spcPts val="1200"/>
              </a:spcBef>
              <a:spcAft>
                <a:spcPts val="0"/>
              </a:spcAft>
              <a:buNone/>
            </a:pPr>
            <a:r>
              <a:rPr lang="en" sz="1500" b="1" dirty="0">
                <a:solidFill>
                  <a:schemeClr val="lt1"/>
                </a:solidFill>
                <a:latin typeface="Inter"/>
                <a:ea typeface="Inter"/>
                <a:cs typeface="Inter"/>
                <a:sym typeface="Inter"/>
              </a:rPr>
              <a:t>Other Methods:</a:t>
            </a:r>
            <a:endParaRPr sz="1500" b="1" dirty="0">
              <a:solidFill>
                <a:schemeClr val="lt1"/>
              </a:solidFill>
              <a:latin typeface="Inter"/>
              <a:ea typeface="Inter"/>
              <a:cs typeface="Inter"/>
              <a:sym typeface="Inter"/>
            </a:endParaRPr>
          </a:p>
          <a:p>
            <a:pPr marL="457200" lvl="0" indent="-323850" algn="l" rtl="0">
              <a:lnSpc>
                <a:spcPct val="115000"/>
              </a:lnSpc>
              <a:spcBef>
                <a:spcPts val="1200"/>
              </a:spcBef>
              <a:spcAft>
                <a:spcPts val="0"/>
              </a:spcAft>
              <a:buClr>
                <a:schemeClr val="lt1"/>
              </a:buClr>
              <a:buSzPts val="1500"/>
              <a:buChar char="●"/>
            </a:pPr>
            <a:r>
              <a:rPr lang="en" sz="1500" b="1" dirty="0">
                <a:solidFill>
                  <a:schemeClr val="lt1"/>
                </a:solidFill>
                <a:latin typeface="Inter"/>
                <a:ea typeface="Inter"/>
                <a:cs typeface="Inter"/>
                <a:sym typeface="Inter"/>
              </a:rPr>
              <a:t>Simplified Acquisitions (FAR 13)</a:t>
            </a:r>
            <a:r>
              <a:rPr lang="en" sz="1500" dirty="0">
                <a:solidFill>
                  <a:schemeClr val="lt1"/>
                </a:solidFill>
                <a:latin typeface="Inter"/>
                <a:ea typeface="Inter"/>
                <a:cs typeface="Inter"/>
                <a:sym typeface="Inter"/>
              </a:rPr>
              <a:t>: Brief explanation, if requested</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Char char="●"/>
            </a:pPr>
            <a:r>
              <a:rPr lang="en" sz="1500" b="1" dirty="0">
                <a:solidFill>
                  <a:schemeClr val="lt1"/>
                </a:solidFill>
                <a:latin typeface="Inter"/>
                <a:ea typeface="Inter"/>
                <a:cs typeface="Inter"/>
                <a:sym typeface="Inter"/>
              </a:rPr>
              <a:t>Schedules (FAR 8.4)</a:t>
            </a:r>
            <a:r>
              <a:rPr lang="en" sz="1500" dirty="0">
                <a:solidFill>
                  <a:schemeClr val="lt1"/>
                </a:solidFill>
                <a:latin typeface="Inter"/>
                <a:ea typeface="Inter"/>
                <a:cs typeface="Inter"/>
                <a:sym typeface="Inter"/>
              </a:rPr>
              <a:t>: Same as FAR 13</a:t>
            </a:r>
            <a:br>
              <a:rPr lang="en" sz="1500" dirty="0">
                <a:solidFill>
                  <a:schemeClr val="lt1"/>
                </a:solidFill>
                <a:latin typeface="Inter"/>
                <a:ea typeface="Inter"/>
                <a:cs typeface="Inter"/>
                <a:sym typeface="Inter"/>
              </a:rPr>
            </a:br>
            <a:endParaRPr sz="1500" dirty="0">
              <a:solidFill>
                <a:schemeClr val="lt1"/>
              </a:solidFill>
              <a:latin typeface="Inter"/>
              <a:ea typeface="Inter"/>
              <a:cs typeface="Inter"/>
              <a:sym typeface="Inter"/>
            </a:endParaRPr>
          </a:p>
          <a:p>
            <a:pPr marL="457200" lvl="0" indent="-323850" algn="l" rtl="0">
              <a:lnSpc>
                <a:spcPct val="115000"/>
              </a:lnSpc>
              <a:spcBef>
                <a:spcPts val="0"/>
              </a:spcBef>
              <a:spcAft>
                <a:spcPts val="0"/>
              </a:spcAft>
              <a:buClr>
                <a:schemeClr val="lt1"/>
              </a:buClr>
              <a:buSzPts val="1500"/>
              <a:buChar char="●"/>
            </a:pPr>
            <a:r>
              <a:rPr lang="en" sz="1500" b="1" dirty="0">
                <a:solidFill>
                  <a:schemeClr val="lt1"/>
                </a:solidFill>
                <a:latin typeface="Inter"/>
                <a:ea typeface="Inter"/>
                <a:cs typeface="Inter"/>
                <a:sym typeface="Inter"/>
              </a:rPr>
              <a:t>Task/Delivery Orders</a:t>
            </a:r>
            <a:r>
              <a:rPr lang="en" sz="1500" dirty="0">
                <a:solidFill>
                  <a:schemeClr val="lt1"/>
                </a:solidFill>
                <a:latin typeface="Inter"/>
                <a:ea typeface="Inter"/>
                <a:cs typeface="Inter"/>
                <a:sym typeface="Inter"/>
              </a:rPr>
              <a:t>: Required over $5.5M</a:t>
            </a:r>
            <a:endParaRPr sz="1500" dirty="0">
              <a:solidFill>
                <a:schemeClr val="lt1"/>
              </a:solidFill>
              <a:latin typeface="Inter"/>
              <a:ea typeface="Inter"/>
              <a:cs typeface="Inter"/>
              <a:sym typeface="Inte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1"/>
        <p:cNvGrpSpPr/>
        <p:nvPr/>
      </p:nvGrpSpPr>
      <p:grpSpPr>
        <a:xfrm>
          <a:off x="0" y="0"/>
          <a:ext cx="0" cy="0"/>
          <a:chOff x="0" y="0"/>
          <a:chExt cx="0" cy="0"/>
        </a:xfrm>
      </p:grpSpPr>
      <p:sp>
        <p:nvSpPr>
          <p:cNvPr id="1993" name="Google Shape;1993;g372dd22b892_0_2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What to Avoid</a:t>
            </a:r>
            <a:endParaRPr sz="2200" b="1">
              <a:solidFill>
                <a:schemeClr val="lt1"/>
              </a:solidFill>
              <a:latin typeface="Inter"/>
              <a:ea typeface="Inter"/>
              <a:cs typeface="Inter"/>
              <a:sym typeface="Inter"/>
            </a:endParaRPr>
          </a:p>
        </p:txBody>
      </p:sp>
      <p:sp>
        <p:nvSpPr>
          <p:cNvPr id="1992" name="Google Shape;1992;g372dd22b892_0_27"/>
          <p:cNvSpPr txBox="1"/>
          <p:nvPr/>
        </p:nvSpPr>
        <p:spPr>
          <a:xfrm>
            <a:off x="824450" y="1394009"/>
            <a:ext cx="6648000" cy="2881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a:latin typeface="Inter"/>
                <a:ea typeface="Inter"/>
                <a:cs typeface="Inter"/>
                <a:sym typeface="Inter"/>
              </a:rPr>
              <a:t>Don’t:</a:t>
            </a:r>
            <a:endParaRPr sz="1600">
              <a:latin typeface="Inter"/>
              <a:ea typeface="Inter"/>
              <a:cs typeface="Inter"/>
              <a:sym typeface="Inter"/>
            </a:endParaRPr>
          </a:p>
          <a:p>
            <a:pPr marL="457200" lvl="0" indent="-311150" algn="l" rtl="0">
              <a:lnSpc>
                <a:spcPct val="115000"/>
              </a:lnSpc>
              <a:spcBef>
                <a:spcPts val="1200"/>
              </a:spcBef>
              <a:spcAft>
                <a:spcPts val="0"/>
              </a:spcAft>
              <a:buClr>
                <a:schemeClr val="lt1"/>
              </a:buClr>
              <a:buSzPts val="1300"/>
              <a:buFont typeface="Inter"/>
              <a:buChar char="●"/>
            </a:pPr>
            <a:r>
              <a:rPr lang="en" sz="1600">
                <a:latin typeface="Inter"/>
                <a:ea typeface="Inter"/>
                <a:cs typeface="Inter"/>
                <a:sym typeface="Inter"/>
              </a:rPr>
              <a:t>Use FAR Part 15 terms in simplified acquisitions</a:t>
            </a:r>
            <a:br>
              <a:rPr lang="en" sz="1600">
                <a:latin typeface="Inter"/>
                <a:ea typeface="Inter"/>
                <a:cs typeface="Inter"/>
                <a:sym typeface="Inter"/>
              </a:rPr>
            </a:br>
            <a:endParaRPr sz="1600">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600">
                <a:latin typeface="Inter"/>
                <a:ea typeface="Inter"/>
                <a:cs typeface="Inter"/>
                <a:sym typeface="Inter"/>
              </a:rPr>
              <a:t>Disclose competitor proposals</a:t>
            </a:r>
            <a:br>
              <a:rPr lang="en" sz="1600">
                <a:latin typeface="Inter"/>
                <a:ea typeface="Inter"/>
                <a:cs typeface="Inter"/>
                <a:sym typeface="Inter"/>
              </a:rPr>
            </a:br>
            <a:endParaRPr sz="1600">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600">
                <a:latin typeface="Inter"/>
                <a:ea typeface="Inter"/>
                <a:cs typeface="Inter"/>
                <a:sym typeface="Inter"/>
              </a:rPr>
              <a:t>Compare offerors directly</a:t>
            </a:r>
            <a:br>
              <a:rPr lang="en" sz="1600">
                <a:latin typeface="Inter"/>
                <a:ea typeface="Inter"/>
                <a:cs typeface="Inter"/>
                <a:sym typeface="Inter"/>
              </a:rPr>
            </a:br>
            <a:endParaRPr sz="1600">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600">
                <a:latin typeface="Inter"/>
                <a:ea typeface="Inter"/>
                <a:cs typeface="Inter"/>
                <a:sym typeface="Inter"/>
              </a:rPr>
              <a:t>Share proprietary info</a:t>
            </a:r>
            <a:endParaRPr sz="1600">
              <a:latin typeface="Inter"/>
              <a:ea typeface="Inter"/>
              <a:cs typeface="Inter"/>
              <a:sym typeface="Inter"/>
            </a:endParaRPr>
          </a:p>
          <a:p>
            <a:pPr marL="0" lvl="0" indent="0" algn="l" rtl="0">
              <a:spcBef>
                <a:spcPts val="1200"/>
              </a:spcBef>
              <a:spcAft>
                <a:spcPts val="0"/>
              </a:spcAft>
              <a:buNone/>
            </a:pP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7"/>
        <p:cNvGrpSpPr/>
        <p:nvPr/>
      </p:nvGrpSpPr>
      <p:grpSpPr>
        <a:xfrm>
          <a:off x="0" y="0"/>
          <a:ext cx="0" cy="0"/>
          <a:chOff x="0" y="0"/>
          <a:chExt cx="0" cy="0"/>
        </a:xfrm>
      </p:grpSpPr>
      <p:sp>
        <p:nvSpPr>
          <p:cNvPr id="1998" name="Google Shape;1998;g372dd22b892_0_3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9" name="Google Shape;1999;g372dd22b892_0_3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Benefits of Doing It Right</a:t>
            </a:r>
            <a:endParaRPr sz="2200" b="1">
              <a:solidFill>
                <a:schemeClr val="lt1"/>
              </a:solidFill>
              <a:latin typeface="Inter"/>
              <a:ea typeface="Inter"/>
              <a:cs typeface="Inter"/>
              <a:sym typeface="Inter"/>
            </a:endParaRPr>
          </a:p>
        </p:txBody>
      </p:sp>
      <p:sp>
        <p:nvSpPr>
          <p:cNvPr id="2000" name="Google Shape;2000;g372dd22b892_0_32"/>
          <p:cNvSpPr txBox="1"/>
          <p:nvPr/>
        </p:nvSpPr>
        <p:spPr>
          <a:xfrm>
            <a:off x="824450" y="2003575"/>
            <a:ext cx="6801000" cy="20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Well-handled debriefings:</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Show that evaluation was fair</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Give insight into future improvement</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Build a stronger tech vendor community</a:t>
            </a:r>
            <a:endParaRPr sz="1600">
              <a:solidFill>
                <a:schemeClr val="lt1"/>
              </a:solidFill>
              <a:latin typeface="Inter"/>
              <a:ea typeface="Inter"/>
              <a:cs typeface="Inter"/>
              <a:sym typeface="Inte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4"/>
        <p:cNvGrpSpPr/>
        <p:nvPr/>
      </p:nvGrpSpPr>
      <p:grpSpPr>
        <a:xfrm>
          <a:off x="0" y="0"/>
          <a:ext cx="0" cy="0"/>
          <a:chOff x="0" y="0"/>
          <a:chExt cx="0" cy="0"/>
        </a:xfrm>
      </p:grpSpPr>
      <p:sp>
        <p:nvSpPr>
          <p:cNvPr id="2005" name="Google Shape;2005;g372dd22b892_0_5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6" name="Google Shape;2006;g372dd22b892_0_5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2007" name="Google Shape;2007;g372dd22b892_0_57"/>
          <p:cNvSpPr txBox="1"/>
          <p:nvPr/>
        </p:nvSpPr>
        <p:spPr>
          <a:xfrm>
            <a:off x="657900" y="1704550"/>
            <a:ext cx="68145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lt1"/>
                </a:solidFill>
                <a:latin typeface="Inter"/>
                <a:ea typeface="Inter"/>
                <a:cs typeface="Inter"/>
                <a:sym typeface="Inter"/>
              </a:rPr>
              <a:t>What’s your biggest concern about debriefs?</a:t>
            </a:r>
            <a:endParaRPr sz="1600" i="1">
              <a:solidFill>
                <a:schemeClr val="lt1"/>
              </a:solidFill>
              <a:latin typeface="Inter"/>
              <a:ea typeface="Inter"/>
              <a:cs typeface="Inter"/>
              <a:sym typeface="Inter"/>
            </a:endParaRPr>
          </a:p>
          <a:p>
            <a:pPr marL="0" lvl="0" indent="0" algn="l" rtl="0">
              <a:spcBef>
                <a:spcPts val="0"/>
              </a:spcBef>
              <a:spcAft>
                <a:spcPts val="0"/>
              </a:spcAft>
              <a:buNone/>
            </a:pPr>
            <a:endParaRPr sz="1600" i="1">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A) Saying too much</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B) Saying too little</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C) Not knowing what’s allowed</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D) Time constraints</a:t>
            </a:r>
            <a:endParaRPr sz="1600">
              <a:latin typeface="Inter"/>
              <a:ea typeface="Inter"/>
              <a:cs typeface="Inter"/>
              <a:sym typeface="Inter"/>
            </a:endParaRPr>
          </a:p>
        </p:txBody>
      </p:sp>
      <p:pic>
        <p:nvPicPr>
          <p:cNvPr id="2008" name="Google Shape;2008;g372dd22b892_0_57"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2"/>
        <p:cNvGrpSpPr/>
        <p:nvPr/>
      </p:nvGrpSpPr>
      <p:grpSpPr>
        <a:xfrm>
          <a:off x="0" y="0"/>
          <a:ext cx="0" cy="0"/>
          <a:chOff x="0" y="0"/>
          <a:chExt cx="0" cy="0"/>
        </a:xfrm>
      </p:grpSpPr>
      <p:sp>
        <p:nvSpPr>
          <p:cNvPr id="2013" name="Google Shape;2013;g372dd22b892_0_6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4" name="Google Shape;2014;g372dd22b892_0_6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What Vendors Want to Know</a:t>
            </a:r>
            <a:endParaRPr sz="2200" b="1">
              <a:solidFill>
                <a:schemeClr val="lt1"/>
              </a:solidFill>
              <a:latin typeface="Inter"/>
              <a:ea typeface="Inter"/>
              <a:cs typeface="Inter"/>
              <a:sym typeface="Inter"/>
            </a:endParaRPr>
          </a:p>
        </p:txBody>
      </p:sp>
      <p:sp>
        <p:nvSpPr>
          <p:cNvPr id="2015" name="Google Shape;2015;g372dd22b892_0_62"/>
          <p:cNvSpPr txBox="1"/>
          <p:nvPr/>
        </p:nvSpPr>
        <p:spPr>
          <a:xfrm>
            <a:off x="613025" y="1636350"/>
            <a:ext cx="7176900" cy="20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Common Questions Vendors Have:</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Did the agency understand our solution?</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Did we miss something important?</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Was the evaluation consistent with the solicitation?</a:t>
            </a:r>
            <a:endParaRPr sz="1600">
              <a:solidFill>
                <a:schemeClr val="lt1"/>
              </a:solidFill>
              <a:latin typeface="Inter"/>
              <a:ea typeface="Inter"/>
              <a:cs typeface="Inter"/>
              <a:sym typeface="Inte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9"/>
        <p:cNvGrpSpPr/>
        <p:nvPr/>
      </p:nvGrpSpPr>
      <p:grpSpPr>
        <a:xfrm>
          <a:off x="0" y="0"/>
          <a:ext cx="0" cy="0"/>
          <a:chOff x="0" y="0"/>
          <a:chExt cx="0" cy="0"/>
        </a:xfrm>
      </p:grpSpPr>
      <p:sp>
        <p:nvSpPr>
          <p:cNvPr id="2021" name="Google Shape;2021;g372dd22b892_0_6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Tips for Quality Feedback</a:t>
            </a:r>
            <a:endParaRPr sz="2200" b="1">
              <a:solidFill>
                <a:schemeClr val="lt1"/>
              </a:solidFill>
              <a:latin typeface="Inter"/>
              <a:ea typeface="Inter"/>
              <a:cs typeface="Inter"/>
              <a:sym typeface="Inter"/>
            </a:endParaRPr>
          </a:p>
        </p:txBody>
      </p:sp>
      <p:sp>
        <p:nvSpPr>
          <p:cNvPr id="2020" name="Google Shape;2020;g372dd22b892_0_67"/>
          <p:cNvSpPr txBox="1"/>
          <p:nvPr/>
        </p:nvSpPr>
        <p:spPr>
          <a:xfrm>
            <a:off x="824459" y="1394085"/>
            <a:ext cx="6648000" cy="3041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High-Quality Feedback Should Include:</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Specific solicitation references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Proposal page citations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Clear strengths and weaknesses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Risks or missed opportunities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Offeror assumptions noted</a:t>
            </a:r>
            <a:endParaRPr sz="1600">
              <a:solidFill>
                <a:schemeClr val="lt1"/>
              </a:solidFill>
              <a:latin typeface="Inter"/>
              <a:ea typeface="Inter"/>
              <a:cs typeface="Inter"/>
              <a:sym typeface="Inte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5"/>
        <p:cNvGrpSpPr/>
        <p:nvPr/>
      </p:nvGrpSpPr>
      <p:grpSpPr>
        <a:xfrm>
          <a:off x="0" y="0"/>
          <a:ext cx="0" cy="0"/>
          <a:chOff x="0" y="0"/>
          <a:chExt cx="0" cy="0"/>
        </a:xfrm>
      </p:grpSpPr>
      <p:sp>
        <p:nvSpPr>
          <p:cNvPr id="2027" name="Google Shape;2027;g372dd22b892_0_7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Digital Service Specific Feedback Tips</a:t>
            </a:r>
            <a:endParaRPr sz="2200" b="1">
              <a:solidFill>
                <a:schemeClr val="lt1"/>
              </a:solidFill>
              <a:latin typeface="Inter"/>
              <a:ea typeface="Inter"/>
              <a:cs typeface="Inter"/>
              <a:sym typeface="Inter"/>
            </a:endParaRPr>
          </a:p>
        </p:txBody>
      </p:sp>
      <p:sp>
        <p:nvSpPr>
          <p:cNvPr id="2026" name="Google Shape;2026;g372dd22b892_0_72"/>
          <p:cNvSpPr txBox="1"/>
          <p:nvPr/>
        </p:nvSpPr>
        <p:spPr>
          <a:xfrm>
            <a:off x="794559" y="1708085"/>
            <a:ext cx="6648000" cy="1908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In digital service acquisitions, evaluators should:</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Understand agile and HCD</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Recognize modular approaches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Be aware of bias toward traditional methods</a:t>
            </a:r>
            <a:endParaRPr sz="160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8"/>
        <p:cNvGrpSpPr/>
        <p:nvPr/>
      </p:nvGrpSpPr>
      <p:grpSpPr>
        <a:xfrm>
          <a:off x="0" y="0"/>
          <a:ext cx="0" cy="0"/>
          <a:chOff x="0" y="0"/>
          <a:chExt cx="0" cy="0"/>
        </a:xfrm>
      </p:grpSpPr>
      <p:sp>
        <p:nvSpPr>
          <p:cNvPr id="849" name="Google Shape;849;g3736b5e132b_0_16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3736b5e132b_0_161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#1 – Losing End-User Focus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1" name="Google Shape;851;g3736b5e132b_0_1614"/>
          <p:cNvSpPr txBox="1"/>
          <p:nvPr/>
        </p:nvSpPr>
        <p:spPr>
          <a:xfrm>
            <a:off x="609600" y="1347400"/>
            <a:ext cx="8058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Acquisition is a “product” — end users matter (real users, not just program owners)</a:t>
            </a:r>
            <a:br>
              <a:rPr lang="en"/>
            </a:br>
            <a:endParaRPr/>
          </a:p>
          <a:p>
            <a:pPr marL="457200" lvl="0" indent="-317500" algn="l" rtl="0">
              <a:spcBef>
                <a:spcPts val="0"/>
              </a:spcBef>
              <a:spcAft>
                <a:spcPts val="0"/>
              </a:spcAft>
              <a:buSzPts val="1400"/>
              <a:buChar char="●"/>
            </a:pPr>
            <a:r>
              <a:rPr lang="en"/>
              <a:t>Misalignment leads to poor adoption and wasted delivery</a:t>
            </a:r>
            <a:br>
              <a:rPr lang="en"/>
            </a:br>
            <a:endParaRPr/>
          </a:p>
          <a:p>
            <a:pPr marL="457200" lvl="0" indent="-317500" algn="l" rtl="0">
              <a:spcBef>
                <a:spcPts val="0"/>
              </a:spcBef>
              <a:spcAft>
                <a:spcPts val="0"/>
              </a:spcAft>
              <a:buSzPts val="1400"/>
              <a:buChar char="●"/>
            </a:pPr>
            <a:r>
              <a:rPr lang="en"/>
              <a:t>Mitigations: user-centered design, continuous feedback, empowered government product owner</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1"/>
        <p:cNvGrpSpPr/>
        <p:nvPr/>
      </p:nvGrpSpPr>
      <p:grpSpPr>
        <a:xfrm>
          <a:off x="0" y="0"/>
          <a:ext cx="0" cy="0"/>
          <a:chOff x="0" y="0"/>
          <a:chExt cx="0" cy="0"/>
        </a:xfrm>
      </p:grpSpPr>
      <p:sp>
        <p:nvSpPr>
          <p:cNvPr id="2033" name="Google Shape;2033;g372dd22b892_0_9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Feedback as Two-Way Conversation</a:t>
            </a:r>
            <a:endParaRPr sz="2200" b="1">
              <a:solidFill>
                <a:schemeClr val="lt1"/>
              </a:solidFill>
              <a:latin typeface="Inter"/>
              <a:ea typeface="Inter"/>
              <a:cs typeface="Inter"/>
              <a:sym typeface="Inter"/>
            </a:endParaRPr>
          </a:p>
        </p:txBody>
      </p:sp>
      <p:sp>
        <p:nvSpPr>
          <p:cNvPr id="2032" name="Google Shape;2032;g372dd22b892_0_97"/>
          <p:cNvSpPr txBox="1"/>
          <p:nvPr/>
        </p:nvSpPr>
        <p:spPr>
          <a:xfrm>
            <a:off x="824459" y="1693135"/>
            <a:ext cx="6648000" cy="1908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Ask Vendors:</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What did or didn’t work for you?</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Why did you bid?</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Would you bid again?</a:t>
            </a:r>
            <a:endParaRPr sz="1600">
              <a:solidFill>
                <a:schemeClr val="lt1"/>
              </a:solidFill>
              <a:latin typeface="Inter"/>
              <a:ea typeface="Inter"/>
              <a:cs typeface="Inter"/>
              <a:sym typeface="Inte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7"/>
        <p:cNvGrpSpPr/>
        <p:nvPr/>
      </p:nvGrpSpPr>
      <p:grpSpPr>
        <a:xfrm>
          <a:off x="0" y="0"/>
          <a:ext cx="0" cy="0"/>
          <a:chOff x="0" y="0"/>
          <a:chExt cx="0" cy="0"/>
        </a:xfrm>
      </p:grpSpPr>
      <p:sp>
        <p:nvSpPr>
          <p:cNvPr id="2039" name="Google Shape;2039;g372dd22b892_0_10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Slide-Based Debrief Setup</a:t>
            </a:r>
            <a:endParaRPr sz="2200" b="1">
              <a:solidFill>
                <a:schemeClr val="lt1"/>
              </a:solidFill>
              <a:latin typeface="Inter"/>
              <a:ea typeface="Inter"/>
              <a:cs typeface="Inter"/>
              <a:sym typeface="Inter"/>
            </a:endParaRPr>
          </a:p>
        </p:txBody>
      </p:sp>
      <p:sp>
        <p:nvSpPr>
          <p:cNvPr id="2038" name="Google Shape;2038;g372dd22b892_0_102"/>
          <p:cNvSpPr txBox="1"/>
          <p:nvPr/>
        </p:nvSpPr>
        <p:spPr>
          <a:xfrm>
            <a:off x="824459" y="1394085"/>
            <a:ext cx="6648000" cy="2475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600" b="1">
                <a:solidFill>
                  <a:schemeClr val="lt1"/>
                </a:solidFill>
                <a:latin typeface="Inter"/>
                <a:ea typeface="Inter"/>
                <a:cs typeface="Inter"/>
                <a:sym typeface="Inter"/>
              </a:rPr>
              <a:t>Include:</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Ground rules (e.g., no comparisons)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Summary ratings (your proposal only)</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Key evaluation findings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Areas for improvement tied to the solicitation</a:t>
            </a:r>
            <a:endParaRPr sz="1600">
              <a:solidFill>
                <a:schemeClr val="lt1"/>
              </a:solidFill>
              <a:latin typeface="Inter"/>
              <a:ea typeface="Inter"/>
              <a:cs typeface="Inter"/>
              <a:sym typeface="Inte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3"/>
        <p:cNvGrpSpPr/>
        <p:nvPr/>
      </p:nvGrpSpPr>
      <p:grpSpPr>
        <a:xfrm>
          <a:off x="0" y="0"/>
          <a:ext cx="0" cy="0"/>
          <a:chOff x="0" y="0"/>
          <a:chExt cx="0" cy="0"/>
        </a:xfrm>
      </p:grpSpPr>
      <p:sp>
        <p:nvSpPr>
          <p:cNvPr id="2044" name="Google Shape;2044;g372dd22b892_0_10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5" name="Google Shape;2045;g372dd22b892_0_10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Final Takeaways</a:t>
            </a:r>
            <a:endParaRPr sz="2200" b="1">
              <a:solidFill>
                <a:schemeClr val="lt1"/>
              </a:solidFill>
              <a:latin typeface="Inter"/>
              <a:ea typeface="Inter"/>
              <a:cs typeface="Inter"/>
              <a:sym typeface="Inter"/>
            </a:endParaRPr>
          </a:p>
        </p:txBody>
      </p:sp>
      <p:sp>
        <p:nvSpPr>
          <p:cNvPr id="2046" name="Google Shape;2046;g372dd22b892_0_107"/>
          <p:cNvSpPr txBox="1"/>
          <p:nvPr/>
        </p:nvSpPr>
        <p:spPr>
          <a:xfrm>
            <a:off x="598075" y="1689575"/>
            <a:ext cx="74904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Inter"/>
              <a:buChar char="●"/>
            </a:pPr>
            <a:r>
              <a:rPr lang="en" sz="1600">
                <a:latin typeface="Inter"/>
                <a:ea typeface="Inter"/>
                <a:cs typeface="Inter"/>
                <a:sym typeface="Inter"/>
              </a:rPr>
              <a:t>Post-evaluation feedback is essential to modern procurement</a:t>
            </a:r>
            <a:endParaRPr sz="1600">
              <a:latin typeface="Inter"/>
              <a:ea typeface="Inter"/>
              <a:cs typeface="Inter"/>
              <a:sym typeface="Inter"/>
            </a:endParaRPr>
          </a:p>
          <a:p>
            <a:pPr marL="457200" lvl="0" indent="-330200" algn="l" rtl="0">
              <a:spcBef>
                <a:spcPts val="0"/>
              </a:spcBef>
              <a:spcAft>
                <a:spcPts val="0"/>
              </a:spcAft>
              <a:buSzPts val="1600"/>
              <a:buFont typeface="Inter"/>
              <a:buChar char="●"/>
            </a:pPr>
            <a:r>
              <a:rPr lang="en" sz="1600">
                <a:latin typeface="Inter"/>
                <a:ea typeface="Inter"/>
                <a:cs typeface="Inter"/>
                <a:sym typeface="Inter"/>
              </a:rPr>
              <a:t>Builds trust, reduces protests, improves vendor quality</a:t>
            </a:r>
            <a:endParaRPr sz="1600">
              <a:latin typeface="Inter"/>
              <a:ea typeface="Inter"/>
              <a:cs typeface="Inter"/>
              <a:sym typeface="Inter"/>
            </a:endParaRPr>
          </a:p>
          <a:p>
            <a:pPr marL="457200" lvl="0" indent="-330200" algn="l" rtl="0">
              <a:spcBef>
                <a:spcPts val="0"/>
              </a:spcBef>
              <a:spcAft>
                <a:spcPts val="0"/>
              </a:spcAft>
              <a:buSzPts val="1600"/>
              <a:buFont typeface="Inter"/>
              <a:buChar char="●"/>
            </a:pPr>
            <a:r>
              <a:rPr lang="en" sz="1600">
                <a:latin typeface="Inter"/>
                <a:ea typeface="Inter"/>
                <a:cs typeface="Inter"/>
                <a:sym typeface="Inter"/>
              </a:rPr>
              <a:t>Be transparent, respectful, and tied to the solicitation</a:t>
            </a:r>
            <a:endParaRPr sz="1600">
              <a:latin typeface="Inter"/>
              <a:ea typeface="Inter"/>
              <a:cs typeface="Inter"/>
              <a:sym typeface="Inter"/>
            </a:endParaRPr>
          </a:p>
          <a:p>
            <a:pPr marL="457200" lvl="0" indent="-330200" algn="l" rtl="0">
              <a:spcBef>
                <a:spcPts val="0"/>
              </a:spcBef>
              <a:spcAft>
                <a:spcPts val="0"/>
              </a:spcAft>
              <a:buSzPts val="1600"/>
              <a:buFont typeface="Inter"/>
              <a:buChar char="●"/>
            </a:pPr>
            <a:r>
              <a:rPr lang="en" sz="1600">
                <a:latin typeface="Inter"/>
                <a:ea typeface="Inter"/>
                <a:cs typeface="Inter"/>
                <a:sym typeface="Inter"/>
              </a:rPr>
              <a:t>Feedback is not a threat — it’s a tool</a:t>
            </a:r>
            <a:endParaRPr sz="1600">
              <a:latin typeface="Inter"/>
              <a:ea typeface="Inter"/>
              <a:cs typeface="Inter"/>
              <a:sym typeface="Inte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0"/>
        <p:cNvGrpSpPr/>
        <p:nvPr/>
      </p:nvGrpSpPr>
      <p:grpSpPr>
        <a:xfrm>
          <a:off x="0" y="0"/>
          <a:ext cx="0" cy="0"/>
          <a:chOff x="0" y="0"/>
          <a:chExt cx="0" cy="0"/>
        </a:xfrm>
      </p:grpSpPr>
      <p:sp>
        <p:nvSpPr>
          <p:cNvPr id="2051" name="Google Shape;2051;g372dd22b892_0_121">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2" name="Google Shape;2052;g372dd22b892_0_121"/>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The Power of Debriefing</a:t>
            </a:r>
            <a:endParaRPr sz="2200" b="1">
              <a:solidFill>
                <a:schemeClr val="lt1"/>
              </a:solidFill>
              <a:latin typeface="Inter"/>
              <a:ea typeface="Inter"/>
              <a:cs typeface="Inter"/>
              <a:sym typeface="Inter"/>
            </a:endParaRPr>
          </a:p>
        </p:txBody>
      </p:sp>
      <p:sp>
        <p:nvSpPr>
          <p:cNvPr id="2054" name="Google Shape;2054;g372dd22b892_0_121"/>
          <p:cNvSpPr txBox="1"/>
          <p:nvPr/>
        </p:nvSpPr>
        <p:spPr>
          <a:xfrm>
            <a:off x="586025" y="1855950"/>
            <a:ext cx="5575200" cy="156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a:solidFill>
                  <a:schemeClr val="lt1"/>
                </a:solidFill>
                <a:latin typeface="Inter"/>
                <a:ea typeface="Inter"/>
                <a:cs typeface="Inter"/>
                <a:sym typeface="Inter"/>
              </a:rPr>
              <a:t>Scenario Prompt:  </a:t>
            </a:r>
            <a:r>
              <a:rPr lang="en" sz="1600">
                <a:solidFill>
                  <a:schemeClr val="lt1"/>
                </a:solidFill>
                <a:latin typeface="Inter"/>
                <a:ea typeface="Inter"/>
                <a:cs typeface="Inter"/>
                <a:sym typeface="Inter"/>
              </a:rPr>
              <a:t>You just wrapped up a post-award debriefing. The vendor was disappointed, quiet, and didn’t ask any questions. You stuck to the script — you provided all required info, but the session felt cold and one-sided.</a:t>
            </a:r>
            <a:endParaRPr sz="1800">
              <a:latin typeface="Inter"/>
              <a:ea typeface="Inter"/>
              <a:cs typeface="Inter"/>
              <a:sym typeface="Inter"/>
            </a:endParaRPr>
          </a:p>
        </p:txBody>
      </p:sp>
      <p:pic>
        <p:nvPicPr>
          <p:cNvPr id="2053" name="Google Shape;2053;g372dd22b892_0_121"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8"/>
        <p:cNvGrpSpPr/>
        <p:nvPr/>
      </p:nvGrpSpPr>
      <p:grpSpPr>
        <a:xfrm>
          <a:off x="0" y="0"/>
          <a:ext cx="0" cy="0"/>
          <a:chOff x="0" y="0"/>
          <a:chExt cx="0" cy="0"/>
        </a:xfrm>
      </p:grpSpPr>
      <p:sp>
        <p:nvSpPr>
          <p:cNvPr id="2059" name="Google Shape;2059;g372dd22b892_0_134">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0" name="Google Shape;2060;g372dd22b892_0_134"/>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The Power of Debriefing</a:t>
            </a:r>
            <a:endParaRPr sz="2200" b="1">
              <a:solidFill>
                <a:schemeClr val="lt1"/>
              </a:solidFill>
              <a:latin typeface="Inter"/>
              <a:ea typeface="Inter"/>
              <a:cs typeface="Inter"/>
              <a:sym typeface="Inter"/>
            </a:endParaRPr>
          </a:p>
        </p:txBody>
      </p:sp>
      <p:sp>
        <p:nvSpPr>
          <p:cNvPr id="2062" name="Google Shape;2062;g372dd22b892_0_134"/>
          <p:cNvSpPr txBox="1"/>
          <p:nvPr/>
        </p:nvSpPr>
        <p:spPr>
          <a:xfrm>
            <a:off x="586025" y="1855950"/>
            <a:ext cx="5575200" cy="28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Now, imagine you could “rewrite the ending” of that debriefing. </a:t>
            </a:r>
            <a:endParaRPr sz="1600" b="1">
              <a:solidFill>
                <a:schemeClr val="lt1"/>
              </a:solidFill>
              <a:latin typeface="Inter"/>
              <a:ea typeface="Inter"/>
              <a:cs typeface="Inter"/>
              <a:sym typeface="Inter"/>
            </a:endParaRPr>
          </a:p>
          <a:p>
            <a:pPr marL="0" lvl="0" indent="0" algn="l" rtl="0">
              <a:lnSpc>
                <a:spcPct val="115000"/>
              </a:lnSpc>
              <a:spcBef>
                <a:spcPts val="1200"/>
              </a:spcBef>
              <a:spcAft>
                <a:spcPts val="0"/>
              </a:spcAft>
              <a:buNone/>
            </a:pPr>
            <a:r>
              <a:rPr lang="en" sz="1600" b="1">
                <a:solidFill>
                  <a:schemeClr val="lt1"/>
                </a:solidFill>
                <a:latin typeface="Inter"/>
                <a:ea typeface="Inter"/>
                <a:cs typeface="Inter"/>
                <a:sym typeface="Inter"/>
              </a:rPr>
              <a:t>What could you have said or asked to:</a:t>
            </a:r>
            <a:endParaRPr sz="1600" b="1">
              <a:solidFill>
                <a:schemeClr val="lt1"/>
              </a:solidFill>
              <a:latin typeface="Inter"/>
              <a:ea typeface="Inter"/>
              <a:cs typeface="Inter"/>
              <a:sym typeface="Inter"/>
            </a:endParaRPr>
          </a:p>
          <a:p>
            <a:pPr marL="457200" lvl="0" indent="-330200" algn="l" rtl="0">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Help the vendor walk away with value?</a:t>
            </a:r>
            <a:endParaRPr sz="1600">
              <a:solidFill>
                <a:schemeClr val="lt1"/>
              </a:solidFill>
              <a:latin typeface="Inter"/>
              <a:ea typeface="Inter"/>
              <a:cs typeface="Inter"/>
              <a:sym typeface="Inter"/>
            </a:endParaRPr>
          </a:p>
          <a:p>
            <a:pPr marL="457200" lvl="0" indent="-330200" algn="l" rtl="0">
              <a:lnSpc>
                <a:spcPct val="115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Turn the conversation into a trust-building moment?</a:t>
            </a:r>
            <a:br>
              <a:rPr lang="en" sz="1600">
                <a:solidFill>
                  <a:schemeClr val="lt1"/>
                </a:solidFill>
                <a:latin typeface="Inter"/>
                <a:ea typeface="Inter"/>
                <a:cs typeface="Inter"/>
                <a:sym typeface="Inter"/>
              </a:rPr>
            </a:br>
            <a:r>
              <a:rPr lang="en" sz="1600">
                <a:solidFill>
                  <a:schemeClr val="lt1"/>
                </a:solidFill>
                <a:latin typeface="Inter"/>
                <a:ea typeface="Inter"/>
                <a:cs typeface="Inter"/>
                <a:sym typeface="Inter"/>
              </a:rPr>
              <a:t>Encourage them to bid again?</a:t>
            </a:r>
            <a:endParaRPr sz="1600">
              <a:solidFill>
                <a:schemeClr val="lt1"/>
              </a:solidFill>
              <a:latin typeface="Inter"/>
              <a:ea typeface="Inter"/>
              <a:cs typeface="Inter"/>
              <a:sym typeface="Inter"/>
            </a:endParaRPr>
          </a:p>
          <a:p>
            <a:pPr marL="0" lvl="0" indent="0" algn="l" rtl="0">
              <a:lnSpc>
                <a:spcPct val="115000"/>
              </a:lnSpc>
              <a:spcBef>
                <a:spcPts val="1200"/>
              </a:spcBef>
              <a:spcAft>
                <a:spcPts val="1200"/>
              </a:spcAft>
              <a:buNone/>
            </a:pPr>
            <a:endParaRPr sz="1600" b="1">
              <a:solidFill>
                <a:schemeClr val="lt1"/>
              </a:solidFill>
              <a:latin typeface="Inter"/>
              <a:ea typeface="Inter"/>
              <a:cs typeface="Inter"/>
              <a:sym typeface="Inter"/>
            </a:endParaRPr>
          </a:p>
        </p:txBody>
      </p:sp>
      <p:pic>
        <p:nvPicPr>
          <p:cNvPr id="2061" name="Google Shape;2061;g372dd22b892_0_134"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7"/>
        <p:cNvGrpSpPr/>
        <p:nvPr/>
      </p:nvGrpSpPr>
      <p:grpSpPr>
        <a:xfrm>
          <a:off x="0" y="0"/>
          <a:ext cx="0" cy="0"/>
          <a:chOff x="0" y="0"/>
          <a:chExt cx="0" cy="0"/>
        </a:xfrm>
      </p:grpSpPr>
      <p:sp>
        <p:nvSpPr>
          <p:cNvPr id="2068" name="Google Shape;2068;g372d4c26f79_0_2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g372d4c26f79_0_219"/>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4"/>
        <p:cNvGrpSpPr/>
        <p:nvPr/>
      </p:nvGrpSpPr>
      <p:grpSpPr>
        <a:xfrm>
          <a:off x="0" y="0"/>
          <a:ext cx="0" cy="0"/>
          <a:chOff x="0" y="0"/>
          <a:chExt cx="0" cy="0"/>
        </a:xfrm>
      </p:grpSpPr>
      <p:sp>
        <p:nvSpPr>
          <p:cNvPr id="2075" name="Google Shape;2075;g372d4c26f79_0_22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g372d4c26f79_0_225"/>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077" name="Google Shape;2077;g372d4c26f79_0_225"/>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57200" lvl="0" indent="-314325" algn="l" rtl="0">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Contact information</a:t>
            </a:r>
            <a:endParaRPr sz="1350">
              <a:solidFill>
                <a:schemeClr val="dk1"/>
              </a:solidFill>
              <a:latin typeface="Inter"/>
              <a:ea typeface="Inter"/>
              <a:cs typeface="Inter"/>
              <a:sym typeface="Inter"/>
            </a:endParaRPr>
          </a:p>
          <a:p>
            <a:pPr marL="457200" lvl="0" indent="-314325" algn="l" rtl="0">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Feedback survey link (if available)</a:t>
            </a:r>
            <a:endParaRPr sz="135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a:latin typeface="Inter"/>
              <a:ea typeface="Inter"/>
              <a:cs typeface="Inter"/>
              <a:sym typeface="Inter"/>
            </a:endParaRPr>
          </a:p>
        </p:txBody>
      </p:sp>
      <p:sp>
        <p:nvSpPr>
          <p:cNvPr id="3" name="TextBox 2">
            <a:extLst>
              <a:ext uri="{FF2B5EF4-FFF2-40B4-BE49-F238E27FC236}">
                <a16:creationId xmlns:a16="http://schemas.microsoft.com/office/drawing/2014/main" id="{6BF07017-CF4A-DFF3-AA92-2787717000B4}"/>
              </a:ext>
            </a:extLst>
          </p:cNvPr>
          <p:cNvSpPr txBox="1"/>
          <p:nvPr/>
        </p:nvSpPr>
        <p:spPr>
          <a:xfrm>
            <a:off x="609600" y="3138316"/>
            <a:ext cx="3972393" cy="523220"/>
          </a:xfrm>
          <a:prstGeom prst="rect">
            <a:avLst/>
          </a:prstGeom>
          <a:noFill/>
        </p:spPr>
        <p:txBody>
          <a:bodyPr wrap="square">
            <a:spAutoFit/>
          </a:bodyPr>
          <a:lstStyle/>
          <a:p>
            <a:pPr marL="457200" lvl="0" indent="-314325" algn="l" rtl="0">
              <a:spcBef>
                <a:spcPts val="1200"/>
              </a:spcBef>
              <a:spcAft>
                <a:spcPts val="0"/>
              </a:spcAft>
              <a:buClr>
                <a:schemeClr val="bg1"/>
              </a:buClr>
              <a:buSzPts val="1350"/>
              <a:buFont typeface="Arial" panose="020B0604020202020204" pitchFamily="34" charset="0"/>
              <a:buChar char="•"/>
            </a:pPr>
            <a:r>
              <a:rPr lang="en-US" sz="1400" dirty="0">
                <a:solidFill>
                  <a:schemeClr val="bg1"/>
                </a:solidFill>
                <a:latin typeface="Inter"/>
                <a:ea typeface="Inter"/>
                <a:cs typeface="Inter"/>
                <a:sym typeface="Inter"/>
              </a:rPr>
              <a:t>Contact information</a:t>
            </a:r>
          </a:p>
          <a:p>
            <a:pPr marL="457200" lvl="0" indent="-314325" algn="l" rtl="0">
              <a:spcBef>
                <a:spcPts val="0"/>
              </a:spcBef>
              <a:spcAft>
                <a:spcPts val="0"/>
              </a:spcAft>
              <a:buClr>
                <a:schemeClr val="bg1"/>
              </a:buClr>
              <a:buSzPts val="1350"/>
              <a:buFont typeface="Arial" panose="020B0604020202020204" pitchFamily="34" charset="0"/>
              <a:buChar char="•"/>
            </a:pPr>
            <a:r>
              <a:rPr lang="en-US" sz="1400" dirty="0">
                <a:solidFill>
                  <a:schemeClr val="bg1"/>
                </a:solidFill>
                <a:latin typeface="Inter"/>
                <a:ea typeface="Inter"/>
                <a:cs typeface="Inter"/>
                <a:sym typeface="Inter"/>
              </a:rPr>
              <a:t>Feedback survey link (if available)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6"/>
        <p:cNvGrpSpPr/>
        <p:nvPr/>
      </p:nvGrpSpPr>
      <p:grpSpPr>
        <a:xfrm>
          <a:off x="0" y="0"/>
          <a:ext cx="0" cy="0"/>
          <a:chOff x="0" y="0"/>
          <a:chExt cx="0" cy="0"/>
        </a:xfrm>
      </p:grpSpPr>
      <p:sp>
        <p:nvSpPr>
          <p:cNvPr id="857" name="Google Shape;857;g3736b5e132b_0_16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3736b5e132b_0_162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#2 – Unclear Product Vision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9" name="Google Shape;859;g3736b5e132b_0_1621"/>
          <p:cNvSpPr txBox="1"/>
          <p:nvPr/>
        </p:nvSpPr>
        <p:spPr>
          <a:xfrm>
            <a:off x="609600" y="1425150"/>
            <a:ext cx="6295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Vision vague = inconsistent decisions downstream</a:t>
            </a:r>
            <a:br>
              <a:rPr lang="en"/>
            </a:br>
            <a:endParaRPr/>
          </a:p>
          <a:p>
            <a:pPr marL="457200" lvl="0" indent="-317500" algn="l" rtl="0">
              <a:spcBef>
                <a:spcPts val="0"/>
              </a:spcBef>
              <a:spcAft>
                <a:spcPts val="0"/>
              </a:spcAft>
              <a:buSzPts val="1400"/>
              <a:buChar char="●"/>
            </a:pPr>
            <a:r>
              <a:rPr lang="en"/>
              <a:t>Details can evolve, but “north star” must be clear</a:t>
            </a:r>
            <a:br>
              <a:rPr lang="en"/>
            </a:br>
            <a:endParaRPr/>
          </a:p>
          <a:p>
            <a:pPr marL="457200" lvl="0" indent="-317500" algn="l" rtl="0">
              <a:spcBef>
                <a:spcPts val="0"/>
              </a:spcBef>
              <a:spcAft>
                <a:spcPts val="0"/>
              </a:spcAft>
              <a:buSzPts val="1400"/>
              <a:buChar char="●"/>
            </a:pPr>
            <a:r>
              <a:rPr lang="en"/>
              <a:t>Mitigations: collaboratively define vision, tie all decisions back to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4"/>
        <p:cNvGrpSpPr/>
        <p:nvPr/>
      </p:nvGrpSpPr>
      <p:grpSpPr>
        <a:xfrm>
          <a:off x="0" y="0"/>
          <a:ext cx="0" cy="0"/>
          <a:chOff x="0" y="0"/>
          <a:chExt cx="0" cy="0"/>
        </a:xfrm>
      </p:grpSpPr>
      <p:sp>
        <p:nvSpPr>
          <p:cNvPr id="865" name="Google Shape;865;g3736b5e132b_0_16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3736b5e132b_0_162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#3 – No Exit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67" name="Google Shape;867;g3736b5e132b_0_1628"/>
          <p:cNvSpPr txBox="1"/>
          <p:nvPr/>
        </p:nvSpPr>
        <p:spPr>
          <a:xfrm>
            <a:off x="686650" y="1554700"/>
            <a:ext cx="6789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Default gov’t reactions: add money or time (painful and ineffective)</a:t>
            </a:r>
            <a:br>
              <a:rPr lang="en"/>
            </a:br>
            <a:endParaRPr/>
          </a:p>
          <a:p>
            <a:pPr marL="457200" lvl="0" indent="-317500" algn="l" rtl="0">
              <a:spcBef>
                <a:spcPts val="0"/>
              </a:spcBef>
              <a:spcAft>
                <a:spcPts val="0"/>
              </a:spcAft>
              <a:buSzPts val="1400"/>
              <a:buChar char="●"/>
            </a:pPr>
            <a:r>
              <a:rPr lang="en"/>
              <a:t>Need pre-planned paths for non-performance or changing needs</a:t>
            </a:r>
            <a:br>
              <a:rPr lang="en"/>
            </a:br>
            <a:endParaRPr/>
          </a:p>
          <a:p>
            <a:pPr marL="457200" lvl="0" indent="-317500" algn="l" rtl="0">
              <a:spcBef>
                <a:spcPts val="0"/>
              </a:spcBef>
              <a:spcAft>
                <a:spcPts val="0"/>
              </a:spcAft>
              <a:buSzPts val="1400"/>
              <a:buChar char="●"/>
            </a:pPr>
            <a:r>
              <a:rPr lang="en"/>
              <a:t>Mitigations: modular contracting, short award periods, separate product/service, transition planning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3736b5e132b_0_1502"/>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Module 3 Performance Outcome</a:t>
            </a: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22" name="Google Shape;722;g3736b5e132b_0_1502"/>
          <p:cNvSpPr txBox="1"/>
          <p:nvPr/>
        </p:nvSpPr>
        <p:spPr>
          <a:xfrm>
            <a:off x="4280775" y="1196150"/>
            <a:ext cx="38817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n" sz="1350" b="0" i="0" u="none" strike="noStrike" cap="none">
                <a:solidFill>
                  <a:srgbClr val="000000"/>
                </a:solidFill>
                <a:latin typeface="Inter"/>
                <a:ea typeface="Inter"/>
                <a:cs typeface="Inter"/>
                <a:sym typeface="Inter"/>
              </a:rPr>
              <a:t>Translate your discovery findings into a well-structured solicitation. </a:t>
            </a:r>
            <a:endParaRPr sz="1350" b="0" i="0" u="none" strike="noStrike" cap="none">
              <a:solidFill>
                <a:srgbClr val="000000"/>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endParaRPr sz="1350">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r>
              <a:rPr lang="en" sz="1350" b="0" i="0" u="none" strike="noStrike" cap="none">
                <a:solidFill>
                  <a:srgbClr val="000000"/>
                </a:solidFill>
                <a:latin typeface="Inter"/>
                <a:ea typeface="Inter"/>
                <a:cs typeface="Inter"/>
                <a:sym typeface="Inter"/>
              </a:rPr>
              <a:t>Create acquisition strategy decisions around tradeoffs, evaluation processes, contract structure, and performance metrics which lead to the development of requirements, solicitation factors, and evaluation criteria that support user-centered outcomes and successful vendor partnerships.</a:t>
            </a:r>
            <a:endParaRPr sz="1350" b="0" i="0" u="none" strike="noStrike" cap="none">
              <a:solidFill>
                <a:srgbClr val="000000"/>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2"/>
        <p:cNvGrpSpPr/>
        <p:nvPr/>
      </p:nvGrpSpPr>
      <p:grpSpPr>
        <a:xfrm>
          <a:off x="0" y="0"/>
          <a:ext cx="0" cy="0"/>
          <a:chOff x="0" y="0"/>
          <a:chExt cx="0" cy="0"/>
        </a:xfrm>
      </p:grpSpPr>
      <p:sp>
        <p:nvSpPr>
          <p:cNvPr id="873" name="Google Shape;873;g3736b5e132b_0_16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3736b5e132b_0_1635"/>
          <p:cNvSpPr>
            <a:spLocks noGrp="1"/>
          </p:cNvSpPr>
          <p:nvPr>
            <p:ph type="title" idx="4294967295"/>
          </p:nvPr>
        </p:nvSpPr>
        <p:spPr>
          <a:xfrm>
            <a:off x="609600" y="609600"/>
            <a:ext cx="7565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Matrix – Common Risks, Impacts, and Mitigations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75" name="Google Shape;875;g3736b5e132b_0_1635"/>
          <p:cNvGraphicFramePr/>
          <p:nvPr>
            <p:extLst>
              <p:ext uri="{D42A27DB-BD31-4B8C-83A1-F6EECF244321}">
                <p14:modId xmlns:p14="http://schemas.microsoft.com/office/powerpoint/2010/main" val="999191121"/>
              </p:ext>
            </p:extLst>
          </p:nvPr>
        </p:nvGraphicFramePr>
        <p:xfrm>
          <a:off x="320825" y="1295400"/>
          <a:ext cx="8533200" cy="3589737"/>
        </p:xfrm>
        <a:graphic>
          <a:graphicData uri="http://schemas.openxmlformats.org/drawingml/2006/table">
            <a:tbl>
              <a:tblPr firstRow="1">
                <a:solidFill>
                  <a:srgbClr val="F0F4F9"/>
                </a:solidFill>
                <a:tableStyleId>{7B06FF6A-EBF2-4061-A0AF-8353CC999A54}</a:tableStyleId>
              </a:tblPr>
              <a:tblGrid>
                <a:gridCol w="2408650">
                  <a:extLst>
                    <a:ext uri="{9D8B030D-6E8A-4147-A177-3AD203B41FA5}">
                      <a16:colId xmlns:a16="http://schemas.microsoft.com/office/drawing/2014/main" val="20000"/>
                    </a:ext>
                  </a:extLst>
                </a:gridCol>
                <a:gridCol w="1951975">
                  <a:extLst>
                    <a:ext uri="{9D8B030D-6E8A-4147-A177-3AD203B41FA5}">
                      <a16:colId xmlns:a16="http://schemas.microsoft.com/office/drawing/2014/main" val="20001"/>
                    </a:ext>
                  </a:extLst>
                </a:gridCol>
                <a:gridCol w="4172575">
                  <a:extLst>
                    <a:ext uri="{9D8B030D-6E8A-4147-A177-3AD203B41FA5}">
                      <a16:colId xmlns:a16="http://schemas.microsoft.com/office/drawing/2014/main" val="20002"/>
                    </a:ext>
                  </a:extLst>
                </a:gridCol>
              </a:tblGrid>
              <a:tr h="49005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748675">
                <a:tc>
                  <a:txBody>
                    <a:bodyPr/>
                    <a:lstStyle/>
                    <a:p>
                      <a:pPr marL="0" lvl="0" indent="0" algn="l" rtl="0">
                        <a:lnSpc>
                          <a:spcPct val="115000"/>
                        </a:lnSpc>
                        <a:spcBef>
                          <a:spcPts val="0"/>
                        </a:spcBef>
                        <a:spcAft>
                          <a:spcPts val="0"/>
                        </a:spcAft>
                        <a:buNone/>
                      </a:pPr>
                      <a:r>
                        <a:rPr lang="en">
                          <a:solidFill>
                            <a:srgbClr val="1B1C1D"/>
                          </a:solidFill>
                        </a:rPr>
                        <a:t>Poorly defined requirements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Scope creep, misalignment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Modular contracting, discovery sprints, SME engagement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748675">
                <a:tc>
                  <a:txBody>
                    <a:bodyPr/>
                    <a:lstStyle/>
                    <a:p>
                      <a:pPr marL="0" lvl="0" indent="0" algn="l" rtl="0">
                        <a:lnSpc>
                          <a:spcPct val="115000"/>
                        </a:lnSpc>
                        <a:spcBef>
                          <a:spcPts val="0"/>
                        </a:spcBef>
                        <a:spcAft>
                          <a:spcPts val="0"/>
                        </a:spcAft>
                        <a:buNone/>
                      </a:pPr>
                      <a:r>
                        <a:rPr lang="en">
                          <a:solidFill>
                            <a:srgbClr val="1B1C1D"/>
                          </a:solidFill>
                        </a:rPr>
                        <a:t>Lack of agency technical expertise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Oversight gaps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identified participants, contract for verification, analogues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490050">
                <a:tc>
                  <a:txBody>
                    <a:bodyPr/>
                    <a:lstStyle/>
                    <a:p>
                      <a:pPr marL="0" lvl="0" indent="0" algn="l" rtl="0">
                        <a:lnSpc>
                          <a:spcPct val="115000"/>
                        </a:lnSpc>
                        <a:spcBef>
                          <a:spcPts val="0"/>
                        </a:spcBef>
                        <a:spcAft>
                          <a:spcPts val="0"/>
                        </a:spcAft>
                        <a:buNone/>
                      </a:pPr>
                      <a:r>
                        <a:rPr lang="en">
                          <a:solidFill>
                            <a:srgbClr val="1B1C1D"/>
                          </a:solidFill>
                        </a:rPr>
                        <a:t>Vendor lock-in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Inflexibility, high cost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Open standards, APIs, exit clauses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605950">
                <a:tc>
                  <a:txBody>
                    <a:bodyPr/>
                    <a:lstStyle/>
                    <a:p>
                      <a:pPr marL="0" lvl="0" indent="0" algn="l" rtl="0">
                        <a:lnSpc>
                          <a:spcPct val="115000"/>
                        </a:lnSpc>
                        <a:spcBef>
                          <a:spcPts val="0"/>
                        </a:spcBef>
                        <a:spcAft>
                          <a:spcPts val="0"/>
                        </a:spcAft>
                        <a:buNone/>
                      </a:pPr>
                      <a:r>
                        <a:rPr lang="en">
                          <a:solidFill>
                            <a:srgbClr val="1B1C1D"/>
                          </a:solidFill>
                        </a:rPr>
                        <a:t>Lack of regulatory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Rework, delay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security/privacy involvement, compliance timeline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490050">
                <a:tc>
                  <a:txBody>
                    <a:bodyPr/>
                    <a:lstStyle/>
                    <a:p>
                      <a:pPr marL="0" lvl="0" indent="0" algn="l" rtl="0">
                        <a:lnSpc>
                          <a:spcPct val="115000"/>
                        </a:lnSpc>
                        <a:spcBef>
                          <a:spcPts val="0"/>
                        </a:spcBef>
                        <a:spcAft>
                          <a:spcPts val="0"/>
                        </a:spcAft>
                        <a:buNone/>
                      </a:pPr>
                      <a:r>
                        <a:rPr lang="en">
                          <a:solidFill>
                            <a:srgbClr val="1B1C1D"/>
                          </a:solidFill>
                        </a:rPr>
                        <a:t>Inflexible contracts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Change-order costs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Agile BPAs, performance-based, optional CLINs</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0"/>
        <p:cNvGrpSpPr/>
        <p:nvPr/>
      </p:nvGrpSpPr>
      <p:grpSpPr>
        <a:xfrm>
          <a:off x="0" y="0"/>
          <a:ext cx="0" cy="0"/>
          <a:chOff x="0" y="0"/>
          <a:chExt cx="0" cy="0"/>
        </a:xfrm>
      </p:grpSpPr>
      <p:sp>
        <p:nvSpPr>
          <p:cNvPr id="881" name="Google Shape;881;g3736b5e132b_0_16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3736b5e132b_0_164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Additional Risk Areas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83" name="Google Shape;883;g3736b5e132b_0_1642"/>
          <p:cNvGraphicFramePr/>
          <p:nvPr>
            <p:extLst>
              <p:ext uri="{D42A27DB-BD31-4B8C-83A1-F6EECF244321}">
                <p14:modId xmlns:p14="http://schemas.microsoft.com/office/powerpoint/2010/main" val="1698397533"/>
              </p:ext>
            </p:extLst>
          </p:nvPr>
        </p:nvGraphicFramePr>
        <p:xfrm>
          <a:off x="219500" y="1085250"/>
          <a:ext cx="8705000" cy="3520125"/>
        </p:xfrm>
        <a:graphic>
          <a:graphicData uri="http://schemas.openxmlformats.org/drawingml/2006/table">
            <a:tbl>
              <a:tblPr firstRow="1">
                <a:solidFill>
                  <a:srgbClr val="F0F4F9"/>
                </a:solidFill>
                <a:tableStyleId>{7B06FF6A-EBF2-4061-A0AF-8353CC999A54}</a:tableStyleId>
              </a:tblPr>
              <a:tblGrid>
                <a:gridCol w="1920225">
                  <a:extLst>
                    <a:ext uri="{9D8B030D-6E8A-4147-A177-3AD203B41FA5}">
                      <a16:colId xmlns:a16="http://schemas.microsoft.com/office/drawing/2014/main" val="20000"/>
                    </a:ext>
                  </a:extLst>
                </a:gridCol>
                <a:gridCol w="2770600">
                  <a:extLst>
                    <a:ext uri="{9D8B030D-6E8A-4147-A177-3AD203B41FA5}">
                      <a16:colId xmlns:a16="http://schemas.microsoft.com/office/drawing/2014/main" val="20001"/>
                    </a:ext>
                  </a:extLst>
                </a:gridCol>
                <a:gridCol w="4014175">
                  <a:extLst>
                    <a:ext uri="{9D8B030D-6E8A-4147-A177-3AD203B41FA5}">
                      <a16:colId xmlns:a16="http://schemas.microsoft.com/office/drawing/2014/main" val="20002"/>
                    </a:ext>
                  </a:extLst>
                </a:gridCol>
              </a:tblGrid>
              <a:tr h="34290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875">
                <a:tc>
                  <a:txBody>
                    <a:bodyPr/>
                    <a:lstStyle/>
                    <a:p>
                      <a:pPr marL="0" lvl="0" indent="0" algn="l" rtl="0">
                        <a:lnSpc>
                          <a:spcPct val="115000"/>
                        </a:lnSpc>
                        <a:spcBef>
                          <a:spcPts val="0"/>
                        </a:spcBef>
                        <a:spcAft>
                          <a:spcPts val="0"/>
                        </a:spcAft>
                        <a:buNone/>
                      </a:pPr>
                      <a:r>
                        <a:rPr lang="en">
                          <a:solidFill>
                            <a:srgbClr val="1B1C1D"/>
                          </a:solidFill>
                        </a:rPr>
                        <a:t>Lack of user-centricity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Low adoption, user dissatisfaction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Human-Centered Design (HCD), early prototyping, empowered product owner</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523875">
                <a:tc>
                  <a:txBody>
                    <a:bodyPr/>
                    <a:lstStyle/>
                    <a:p>
                      <a:pPr marL="0" lvl="0" indent="0" algn="l" rtl="0">
                        <a:lnSpc>
                          <a:spcPct val="115000"/>
                        </a:lnSpc>
                        <a:spcBef>
                          <a:spcPts val="0"/>
                        </a:spcBef>
                        <a:spcAft>
                          <a:spcPts val="0"/>
                        </a:spcAft>
                        <a:buNone/>
                      </a:pPr>
                      <a:r>
                        <a:rPr lang="en">
                          <a:solidFill>
                            <a:srgbClr val="1B1C1D"/>
                          </a:solidFill>
                        </a:rPr>
                        <a:t>Integration/interoperability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enterprise cost, siloed systems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API standards, comprehensive documentation, architecture reviews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523875">
                <a:tc>
                  <a:txBody>
                    <a:bodyPr/>
                    <a:lstStyle/>
                    <a:p>
                      <a:pPr marL="0" lvl="0" indent="0" algn="l" rtl="0">
                        <a:lnSpc>
                          <a:spcPct val="115000"/>
                        </a:lnSpc>
                        <a:spcBef>
                          <a:spcPts val="0"/>
                        </a:spcBef>
                        <a:spcAft>
                          <a:spcPts val="0"/>
                        </a:spcAft>
                        <a:buNone/>
                      </a:pPr>
                      <a:r>
                        <a:rPr lang="en">
                          <a:solidFill>
                            <a:srgbClr val="1B1C1D"/>
                          </a:solidFill>
                        </a:rPr>
                        <a:t>Cultural resistance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Stalled progress, project failure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Leadership engagement, change management as a CLIN, internal champions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523875">
                <a:tc>
                  <a:txBody>
                    <a:bodyPr/>
                    <a:lstStyle/>
                    <a:p>
                      <a:pPr marL="0" lvl="0" indent="0" algn="l" rtl="0">
                        <a:lnSpc>
                          <a:spcPct val="115000"/>
                        </a:lnSpc>
                        <a:spcBef>
                          <a:spcPts val="0"/>
                        </a:spcBef>
                        <a:spcAft>
                          <a:spcPts val="0"/>
                        </a:spcAft>
                        <a:buNone/>
                      </a:pPr>
                      <a:r>
                        <a:rPr lang="en">
                          <a:solidFill>
                            <a:srgbClr val="1B1C1D"/>
                          </a:solidFill>
                        </a:rPr>
                        <a:t>Security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Data loss, PII breaches, vulnerabilities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DevSecOps practices, continuous monitoring, FedRAMP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523875">
                <a:tc>
                  <a:txBody>
                    <a:bodyPr/>
                    <a:lstStyle/>
                    <a:p>
                      <a:pPr marL="0" lvl="0" indent="0" algn="l" rtl="0">
                        <a:lnSpc>
                          <a:spcPct val="115000"/>
                        </a:lnSpc>
                        <a:spcBef>
                          <a:spcPts val="0"/>
                        </a:spcBef>
                        <a:spcAft>
                          <a:spcPts val="0"/>
                        </a:spcAft>
                        <a:buNone/>
                      </a:pPr>
                      <a:r>
                        <a:rPr lang="en">
                          <a:solidFill>
                            <a:srgbClr val="1B1C1D"/>
                          </a:solidFill>
                        </a:rPr>
                        <a:t>Tech obsolescence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replacement costs, performance degradation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Modular design, tech refresh clauses, industry engagement</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7"/>
        <p:cNvGrpSpPr/>
        <p:nvPr/>
      </p:nvGrpSpPr>
      <p:grpSpPr>
        <a:xfrm>
          <a:off x="0" y="0"/>
          <a:ext cx="0" cy="0"/>
          <a:chOff x="0" y="0"/>
          <a:chExt cx="0" cy="0"/>
        </a:xfrm>
      </p:grpSpPr>
      <p:sp>
        <p:nvSpPr>
          <p:cNvPr id="888" name="Google Shape;888;g3736b5e132b_0_1649">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9" name="Google Shape;889;g3736b5e132b_0_1649"/>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890" name="Google Shape;890;g3736b5e132b_0_1649"/>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Which risk has tripped up your past procurements most often?</a:t>
            </a:r>
            <a:endParaRPr sz="1600">
              <a:latin typeface="Inter"/>
              <a:ea typeface="Inter"/>
              <a:cs typeface="Inter"/>
              <a:sym typeface="Inter"/>
            </a:endParaRPr>
          </a:p>
        </p:txBody>
      </p:sp>
      <p:pic>
        <p:nvPicPr>
          <p:cNvPr id="891" name="Google Shape;891;g3736b5e132b_0_1649"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6"/>
        <p:cNvGrpSpPr/>
        <p:nvPr/>
      </p:nvGrpSpPr>
      <p:grpSpPr>
        <a:xfrm>
          <a:off x="0" y="0"/>
          <a:ext cx="0" cy="0"/>
          <a:chOff x="0" y="0"/>
          <a:chExt cx="0" cy="0"/>
        </a:xfrm>
      </p:grpSpPr>
      <p:sp>
        <p:nvSpPr>
          <p:cNvPr id="897" name="Google Shape;897;g3736b5e132b_0_16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3736b5e132b_0_1656"/>
          <p:cNvSpPr>
            <a:spLocks noGrp="1"/>
          </p:cNvSpPr>
          <p:nvPr>
            <p:ph type="title" idx="4294967295"/>
          </p:nvPr>
        </p:nvSpPr>
        <p:spPr>
          <a:xfrm>
            <a:off x="609600" y="609600"/>
            <a:ext cx="76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Exit Strategy Deep Dive – Challenges &amp; Approaches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99" name="Google Shape;899;g3736b5e132b_0_1656"/>
          <p:cNvSpPr txBox="1"/>
          <p:nvPr/>
        </p:nvSpPr>
        <p:spPr>
          <a:xfrm>
            <a:off x="486300" y="1509750"/>
            <a:ext cx="78771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Challenge: Lack of clarity on what you're buying → define objectives &amp; success</a:t>
            </a:r>
            <a:br>
              <a:rPr lang="en"/>
            </a:br>
            <a:endParaRPr/>
          </a:p>
          <a:p>
            <a:pPr marL="457200" lvl="0" indent="-317500" algn="l" rtl="0">
              <a:spcBef>
                <a:spcPts val="0"/>
              </a:spcBef>
              <a:spcAft>
                <a:spcPts val="0"/>
              </a:spcAft>
              <a:buSzPts val="1400"/>
              <a:buChar char="●"/>
            </a:pPr>
            <a:r>
              <a:rPr lang="en"/>
              <a:t>Challenge: Overly broad scope → modularize, limit performance periods</a:t>
            </a:r>
            <a:br>
              <a:rPr lang="en"/>
            </a:br>
            <a:endParaRPr/>
          </a:p>
          <a:p>
            <a:pPr marL="457200" lvl="0" indent="-317500" algn="l" rtl="0">
              <a:spcBef>
                <a:spcPts val="0"/>
              </a:spcBef>
              <a:spcAft>
                <a:spcPts val="0"/>
              </a:spcAft>
              <a:buSzPts val="1400"/>
              <a:buChar char="●"/>
            </a:pPr>
            <a:r>
              <a:rPr lang="en"/>
              <a:t>Challenge: Low contractor engagement → use award-term incentives, sprint alignment</a:t>
            </a:r>
            <a:br>
              <a:rPr lang="en"/>
            </a:br>
            <a:endParaRPr/>
          </a:p>
          <a:p>
            <a:pPr marL="457200" lvl="0" indent="-317500" algn="l" rtl="0">
              <a:spcBef>
                <a:spcPts val="0"/>
              </a:spcBef>
              <a:spcAft>
                <a:spcPts val="0"/>
              </a:spcAft>
              <a:buSzPts val="1400"/>
              <a:buChar char="●"/>
            </a:pPr>
            <a:r>
              <a:rPr lang="en"/>
              <a:t>Challenge: Documentation lag → embed in definition of done, iterative delivery</a:t>
            </a:r>
            <a:br>
              <a:rPr lang="en"/>
            </a:br>
            <a:endParaRPr/>
          </a:p>
          <a:p>
            <a:pPr marL="457200" lvl="0" indent="-317500" algn="l" rtl="0">
              <a:spcBef>
                <a:spcPts val="0"/>
              </a:spcBef>
              <a:spcAft>
                <a:spcPts val="0"/>
              </a:spcAft>
              <a:buSzPts val="1400"/>
              <a:buChar char="●"/>
            </a:pPr>
            <a:r>
              <a:rPr lang="en"/>
              <a:t>Transition planning as a contractual requirement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4"/>
        <p:cNvGrpSpPr/>
        <p:nvPr/>
      </p:nvGrpSpPr>
      <p:grpSpPr>
        <a:xfrm>
          <a:off x="0" y="0"/>
          <a:ext cx="0" cy="0"/>
          <a:chOff x="0" y="0"/>
          <a:chExt cx="0" cy="0"/>
        </a:xfrm>
      </p:grpSpPr>
      <p:sp>
        <p:nvSpPr>
          <p:cNvPr id="905" name="Google Shape;905;g3736b5e132b_0_166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3736b5e132b_0_1663"/>
          <p:cNvSpPr>
            <a:spLocks noGrp="1"/>
          </p:cNvSpPr>
          <p:nvPr>
            <p:ph type="title" idx="4294967295"/>
          </p:nvPr>
        </p:nvSpPr>
        <p:spPr>
          <a:xfrm>
            <a:off x="609600" y="609600"/>
            <a:ext cx="7682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Getting the Most from the Contract (Default to Open)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07" name="Google Shape;907;g3736b5e132b_0_1663"/>
          <p:cNvSpPr txBox="1"/>
          <p:nvPr/>
        </p:nvSpPr>
        <p:spPr>
          <a:xfrm>
            <a:off x="609600" y="1295400"/>
            <a:ext cx="6814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Follow Play 13: “Default to Open”</a:t>
            </a:r>
            <a:br>
              <a:rPr lang="en"/>
            </a:br>
            <a:endParaRPr/>
          </a:p>
          <a:p>
            <a:pPr marL="457200" lvl="0" indent="-317500" algn="l" rtl="0">
              <a:spcBef>
                <a:spcPts val="0"/>
              </a:spcBef>
              <a:spcAft>
                <a:spcPts val="0"/>
              </a:spcAft>
              <a:buSzPts val="1400"/>
              <a:buChar char="●"/>
            </a:pPr>
            <a:r>
              <a:rPr lang="en"/>
              <a:t>Open data/public domain (e.g., CC0)</a:t>
            </a:r>
            <a:br>
              <a:rPr lang="en"/>
            </a:br>
            <a:endParaRPr/>
          </a:p>
          <a:p>
            <a:pPr marL="457200" lvl="0" indent="-317500" algn="l" rtl="0">
              <a:spcBef>
                <a:spcPts val="0"/>
              </a:spcBef>
              <a:spcAft>
                <a:spcPts val="0"/>
              </a:spcAft>
              <a:buSzPts val="1400"/>
              <a:buChar char="●"/>
            </a:pPr>
            <a:r>
              <a:rPr lang="en"/>
              <a:t>Catalog and publish datasets</a:t>
            </a:r>
            <a:br>
              <a:rPr lang="en"/>
            </a:br>
            <a:endParaRPr/>
          </a:p>
          <a:p>
            <a:pPr marL="457200" lvl="0" indent="-317500" algn="l" rtl="0">
              <a:spcBef>
                <a:spcPts val="0"/>
              </a:spcBef>
              <a:spcAft>
                <a:spcPts val="0"/>
              </a:spcAft>
              <a:buSzPts val="1400"/>
              <a:buChar char="●"/>
            </a:pPr>
            <a:r>
              <a:rPr lang="en"/>
              <a:t>Retain rights for custom software and third-party data</a:t>
            </a:r>
            <a:br>
              <a:rPr lang="en"/>
            </a:br>
            <a:endParaRPr/>
          </a:p>
          <a:p>
            <a:pPr marL="457200" lvl="0" indent="-317500" algn="l" rtl="0">
              <a:spcBef>
                <a:spcPts val="0"/>
              </a:spcBef>
              <a:spcAft>
                <a:spcPts val="0"/>
              </a:spcAft>
              <a:buSzPts val="1400"/>
              <a:buChar char="●"/>
            </a:pPr>
            <a:r>
              <a:rPr lang="en"/>
              <a:t>Extend warranties beyond performance period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2"/>
        <p:cNvGrpSpPr/>
        <p:nvPr/>
      </p:nvGrpSpPr>
      <p:grpSpPr>
        <a:xfrm>
          <a:off x="0" y="0"/>
          <a:ext cx="0" cy="0"/>
          <a:chOff x="0" y="0"/>
          <a:chExt cx="0" cy="0"/>
        </a:xfrm>
      </p:grpSpPr>
      <p:sp>
        <p:nvSpPr>
          <p:cNvPr id="913" name="Google Shape;913;g3736b5e132b_0_16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3736b5e132b_0_1670"/>
          <p:cNvSpPr>
            <a:spLocks noGrp="1"/>
          </p:cNvSpPr>
          <p:nvPr>
            <p:ph type="title" idx="4294967295"/>
          </p:nvPr>
        </p:nvSpPr>
        <p:spPr>
          <a:xfrm>
            <a:off x="609600" y="609600"/>
            <a:ext cx="7643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Stakeholder Engagement – Capability &amp; Cooperation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15" name="Google Shape;915;g3736b5e132b_0_1670"/>
          <p:cNvSpPr txBox="1"/>
          <p:nvPr/>
        </p:nvSpPr>
        <p:spPr>
          <a:xfrm>
            <a:off x="609600" y="1401900"/>
            <a:ext cx="6399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New approaches may trigger resistance</a:t>
            </a:r>
            <a:br>
              <a:rPr lang="en"/>
            </a:br>
            <a:endParaRPr/>
          </a:p>
          <a:p>
            <a:pPr marL="457200" lvl="0" indent="-317500" algn="l" rtl="0">
              <a:spcBef>
                <a:spcPts val="0"/>
              </a:spcBef>
              <a:spcAft>
                <a:spcPts val="0"/>
              </a:spcAft>
              <a:buSzPts val="1400"/>
              <a:buChar char="●"/>
            </a:pPr>
            <a:r>
              <a:rPr lang="en"/>
              <a:t>“Buy small, miss small” – incremental change</a:t>
            </a:r>
            <a:br>
              <a:rPr lang="en"/>
            </a:br>
            <a:endParaRPr/>
          </a:p>
          <a:p>
            <a:pPr marL="457200" lvl="0" indent="-317500" algn="l" rtl="0">
              <a:spcBef>
                <a:spcPts val="0"/>
              </a:spcBef>
              <a:spcAft>
                <a:spcPts val="0"/>
              </a:spcAft>
              <a:buSzPts val="1400"/>
              <a:buChar char="●"/>
            </a:pPr>
            <a:r>
              <a:rPr lang="en"/>
              <a:t>Ramp-up agility for organizations new to agile</a:t>
            </a:r>
            <a:br>
              <a:rPr lang="en"/>
            </a:br>
            <a:endParaRPr/>
          </a:p>
          <a:p>
            <a:pPr marL="457200" lvl="0" indent="-317500" algn="l" rtl="0">
              <a:spcBef>
                <a:spcPts val="0"/>
              </a:spcBef>
              <a:spcAft>
                <a:spcPts val="0"/>
              </a:spcAft>
              <a:buSzPts val="1400"/>
              <a:buChar char="●"/>
            </a:pPr>
            <a:r>
              <a:rPr lang="en"/>
              <a:t>Tailor pace to stakeholder maturity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0"/>
        <p:cNvGrpSpPr/>
        <p:nvPr/>
      </p:nvGrpSpPr>
      <p:grpSpPr>
        <a:xfrm>
          <a:off x="0" y="0"/>
          <a:ext cx="0" cy="0"/>
          <a:chOff x="0" y="0"/>
          <a:chExt cx="0" cy="0"/>
        </a:xfrm>
      </p:grpSpPr>
      <p:sp>
        <p:nvSpPr>
          <p:cNvPr id="921" name="Google Shape;921;g3736b5e132b_0_16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3736b5e132b_0_1677"/>
          <p:cNvSpPr>
            <a:spLocks noGrp="1"/>
          </p:cNvSpPr>
          <p:nvPr>
            <p:ph type="title" idx="4294967295"/>
          </p:nvPr>
        </p:nvSpPr>
        <p:spPr>
          <a:xfrm>
            <a:off x="609600" y="609600"/>
            <a:ext cx="647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Existing vs. New Contracts – Streamline or Start Fresh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23" name="Google Shape;923;g3736b5e132b_0_1677"/>
          <p:cNvSpPr txBox="1"/>
          <p:nvPr/>
        </p:nvSpPr>
        <p:spPr>
          <a:xfrm>
            <a:off x="609600" y="1425150"/>
            <a:ext cx="7151700" cy="305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Evaluate existing vehicles before new procurement</a:t>
            </a:r>
            <a:br>
              <a:rPr lang="en"/>
            </a:br>
            <a:endParaRPr/>
          </a:p>
          <a:p>
            <a:pPr marL="0" lvl="0" indent="0" algn="l" rtl="0">
              <a:spcBef>
                <a:spcPts val="0"/>
              </a:spcBef>
              <a:spcAft>
                <a:spcPts val="0"/>
              </a:spcAft>
              <a:buNone/>
            </a:pPr>
            <a:r>
              <a:rPr lang="en"/>
              <a:t>Questions to ask:</a:t>
            </a:r>
            <a:br>
              <a:rPr lang="en"/>
            </a:br>
            <a:endParaRPr/>
          </a:p>
          <a:p>
            <a:pPr marL="457200" lvl="0" indent="-298450" algn="l" rtl="0">
              <a:lnSpc>
                <a:spcPct val="115000"/>
              </a:lnSpc>
              <a:spcBef>
                <a:spcPts val="1200"/>
              </a:spcBef>
              <a:spcAft>
                <a:spcPts val="0"/>
              </a:spcAft>
              <a:buClr>
                <a:schemeClr val="lt1"/>
              </a:buClr>
              <a:buSzPts val="1100"/>
              <a:buChar char="●"/>
            </a:pPr>
            <a:r>
              <a:rPr lang="en"/>
              <a:t>Can it be modified for agile?</a:t>
            </a:r>
            <a:endParaRPr/>
          </a:p>
          <a:p>
            <a:pPr marL="457200" lvl="0" indent="-298450" algn="l" rtl="0">
              <a:lnSpc>
                <a:spcPct val="115000"/>
              </a:lnSpc>
              <a:spcBef>
                <a:spcPts val="0"/>
              </a:spcBef>
              <a:spcAft>
                <a:spcPts val="0"/>
              </a:spcAft>
              <a:buClr>
                <a:schemeClr val="lt1"/>
              </a:buClr>
              <a:buSzPts val="1100"/>
              <a:buChar char="●"/>
            </a:pPr>
            <a:r>
              <a:rPr lang="en"/>
              <a:t>Do stakeholders and contractors have the required skills?</a:t>
            </a:r>
            <a:endParaRPr/>
          </a:p>
          <a:p>
            <a:pPr marL="457200" lvl="0" indent="-298450" algn="l" rtl="0">
              <a:lnSpc>
                <a:spcPct val="115000"/>
              </a:lnSpc>
              <a:spcBef>
                <a:spcPts val="0"/>
              </a:spcBef>
              <a:spcAft>
                <a:spcPts val="0"/>
              </a:spcAft>
              <a:buClr>
                <a:schemeClr val="lt1"/>
              </a:buClr>
              <a:buSzPts val="1100"/>
              <a:buChar char="●"/>
            </a:pPr>
            <a:r>
              <a:rPr lang="en"/>
              <a:t>Is scope/magnitude appropriate?</a:t>
            </a:r>
            <a:endParaRPr/>
          </a:p>
          <a:p>
            <a:pPr marL="457200" lvl="0" indent="-298450" algn="l" rtl="0">
              <a:lnSpc>
                <a:spcPct val="115000"/>
              </a:lnSpc>
              <a:spcBef>
                <a:spcPts val="0"/>
              </a:spcBef>
              <a:spcAft>
                <a:spcPts val="0"/>
              </a:spcAft>
              <a:buClr>
                <a:schemeClr val="lt1"/>
              </a:buClr>
              <a:buSzPts val="1100"/>
              <a:buChar char="●"/>
            </a:pPr>
            <a:r>
              <a:rPr lang="en"/>
              <a:t>Are orders in scope?</a:t>
            </a:r>
            <a:endParaRPr/>
          </a:p>
          <a:p>
            <a:pPr marL="457200" lvl="0" indent="-298450" algn="l" rtl="0">
              <a:lnSpc>
                <a:spcPct val="115000"/>
              </a:lnSpc>
              <a:spcBef>
                <a:spcPts val="0"/>
              </a:spcBef>
              <a:spcAft>
                <a:spcPts val="0"/>
              </a:spcAft>
              <a:buClr>
                <a:schemeClr val="lt1"/>
              </a:buClr>
              <a:buSzPts val="1100"/>
              <a:buChar char="●"/>
            </a:pPr>
            <a:r>
              <a:rPr lang="en"/>
              <a:t>What leverage exists (options, incentives)?</a:t>
            </a:r>
            <a:br>
              <a:rPr lang="en"/>
            </a:br>
            <a:endParaRPr/>
          </a:p>
          <a:p>
            <a:pPr marL="0" lvl="0" indent="0" algn="l" rtl="0">
              <a:lnSpc>
                <a:spcPct val="115000"/>
              </a:lnSpc>
              <a:spcBef>
                <a:spcPts val="1200"/>
              </a:spcBef>
              <a:spcAft>
                <a:spcPts val="0"/>
              </a:spcAft>
              <a:buNone/>
            </a:pPr>
            <a:r>
              <a:rPr lang="en"/>
              <a:t>Piggybacking and interagency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8"/>
        <p:cNvGrpSpPr/>
        <p:nvPr/>
      </p:nvGrpSpPr>
      <p:grpSpPr>
        <a:xfrm>
          <a:off x="0" y="0"/>
          <a:ext cx="0" cy="0"/>
          <a:chOff x="0" y="0"/>
          <a:chExt cx="0" cy="0"/>
        </a:xfrm>
      </p:grpSpPr>
      <p:sp>
        <p:nvSpPr>
          <p:cNvPr id="929" name="Google Shape;929;g3736b5e132b_0_16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3736b5e132b_0_168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Considerations for New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1" name="Google Shape;931;g3736b5e132b_0_1684"/>
          <p:cNvSpPr txBox="1"/>
          <p:nvPr/>
        </p:nvSpPr>
        <p:spPr>
          <a:xfrm>
            <a:off x="609600" y="1140125"/>
            <a:ext cx="75663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Make vs. buy decisions</a:t>
            </a:r>
            <a:br>
              <a:rPr lang="en"/>
            </a:br>
            <a:endParaRPr/>
          </a:p>
          <a:p>
            <a:pPr marL="457200" lvl="0" indent="-317500" algn="l" rtl="0">
              <a:spcBef>
                <a:spcPts val="0"/>
              </a:spcBef>
              <a:spcAft>
                <a:spcPts val="0"/>
              </a:spcAft>
              <a:buSzPts val="1400"/>
              <a:buChar char="●"/>
            </a:pPr>
            <a:r>
              <a:rPr lang="en"/>
              <a:t>Open source as commercial item (maximize data rights)</a:t>
            </a:r>
            <a:br>
              <a:rPr lang="en"/>
            </a:br>
            <a:endParaRPr/>
          </a:p>
          <a:p>
            <a:pPr marL="457200" lvl="0" indent="-317500" algn="l" rtl="0">
              <a:spcBef>
                <a:spcPts val="0"/>
              </a:spcBef>
              <a:spcAft>
                <a:spcPts val="0"/>
              </a:spcAft>
              <a:buSzPts val="1400"/>
              <a:buChar char="●"/>
            </a:pPr>
            <a:r>
              <a:rPr lang="en"/>
              <a:t>Avoid unnecessary investment in data centers (consider SaaS/PaaS)</a:t>
            </a:r>
            <a:br>
              <a:rPr lang="en"/>
            </a:br>
            <a:endParaRPr/>
          </a:p>
          <a:p>
            <a:pPr marL="457200" lvl="0" indent="-317500" algn="l" rtl="0">
              <a:spcBef>
                <a:spcPts val="0"/>
              </a:spcBef>
              <a:spcAft>
                <a:spcPts val="0"/>
              </a:spcAft>
              <a:buSzPts val="1400"/>
              <a:buChar char="●"/>
            </a:pPr>
            <a:r>
              <a:rPr lang="en"/>
              <a:t>CLIN design for flexibility</a:t>
            </a:r>
            <a:br>
              <a:rPr lang="en"/>
            </a:br>
            <a:endParaRPr/>
          </a:p>
          <a:p>
            <a:pPr marL="457200" lvl="0" indent="-317500" algn="l" rtl="0">
              <a:spcBef>
                <a:spcPts val="0"/>
              </a:spcBef>
              <a:spcAft>
                <a:spcPts val="0"/>
              </a:spcAft>
              <a:buSzPts val="1400"/>
              <a:buChar char="●"/>
            </a:pPr>
            <a:r>
              <a:rPr lang="en"/>
              <a:t>Minimize acquisition magnitude to reduce bureaucracy</a:t>
            </a:r>
            <a:br>
              <a:rPr lang="en"/>
            </a:br>
            <a:endParaRPr/>
          </a:p>
          <a:p>
            <a:pPr marL="457200" lvl="0" indent="-317500" algn="l" rtl="0">
              <a:spcBef>
                <a:spcPts val="0"/>
              </a:spcBef>
              <a:spcAft>
                <a:spcPts val="0"/>
              </a:spcAft>
              <a:buSzPts val="1400"/>
              <a:buChar char="●"/>
            </a:pPr>
            <a:r>
              <a:rPr lang="en"/>
              <a:t>Understand regulatory thresholds</a:t>
            </a:r>
            <a:br>
              <a:rPr lang="en"/>
            </a:br>
            <a:endParaRPr/>
          </a:p>
          <a:p>
            <a:pPr marL="457200" lvl="0" indent="-317500" algn="l" rtl="0">
              <a:spcBef>
                <a:spcPts val="0"/>
              </a:spcBef>
              <a:spcAft>
                <a:spcPts val="0"/>
              </a:spcAft>
              <a:buSzPts val="1400"/>
              <a:buChar char="●"/>
            </a:pPr>
            <a:r>
              <a:rPr lang="en"/>
              <a:t>Price competition vs complexity</a:t>
            </a:r>
            <a:br>
              <a:rPr lang="en"/>
            </a:br>
            <a:endParaRPr/>
          </a:p>
          <a:p>
            <a:pPr marL="457200" lvl="0" indent="-317500" algn="l" rtl="0">
              <a:spcBef>
                <a:spcPts val="0"/>
              </a:spcBef>
              <a:spcAft>
                <a:spcPts val="0"/>
              </a:spcAft>
              <a:buSzPts val="1400"/>
              <a:buChar char="●"/>
            </a:pPr>
            <a:r>
              <a:rPr lang="en"/>
              <a:t>Modular contracting options</a:t>
            </a:r>
            <a:br>
              <a:rPr lang="en"/>
            </a:br>
            <a:endParaRPr/>
          </a:p>
          <a:p>
            <a:pPr marL="457200" lvl="0" indent="-317500" algn="l" rtl="0">
              <a:spcBef>
                <a:spcPts val="0"/>
              </a:spcBef>
              <a:spcAft>
                <a:spcPts val="0"/>
              </a:spcAft>
              <a:buSzPts val="1400"/>
              <a:buChar char="●"/>
            </a:pPr>
            <a:r>
              <a:rPr lang="en"/>
              <a:t>Built-in exit strategies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6"/>
        <p:cNvGrpSpPr/>
        <p:nvPr/>
      </p:nvGrpSpPr>
      <p:grpSpPr>
        <a:xfrm>
          <a:off x="0" y="0"/>
          <a:ext cx="0" cy="0"/>
          <a:chOff x="0" y="0"/>
          <a:chExt cx="0" cy="0"/>
        </a:xfrm>
      </p:grpSpPr>
      <p:sp>
        <p:nvSpPr>
          <p:cNvPr id="937" name="Google Shape;937;g3736b5e132b_0_16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3736b5e132b_0_1691"/>
          <p:cNvSpPr>
            <a:spLocks noGrp="1"/>
          </p:cNvSpPr>
          <p:nvPr>
            <p:ph type="title" idx="4294967295"/>
          </p:nvPr>
        </p:nvSpPr>
        <p:spPr>
          <a:xfrm>
            <a:off x="609600" y="609600"/>
            <a:ext cx="7241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&amp; Programmatic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9" name="Google Shape;939;g3736b5e132b_0_1691"/>
          <p:cNvSpPr txBox="1"/>
          <p:nvPr/>
        </p:nvSpPr>
        <p:spPr>
          <a:xfrm>
            <a:off x="699625" y="1295400"/>
            <a:ext cx="6581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Question assumptions around scope, legacy, and replacement</a:t>
            </a:r>
            <a:br>
              <a:rPr lang="en"/>
            </a:br>
            <a:endParaRPr/>
          </a:p>
          <a:p>
            <a:pPr marL="457200" lvl="0" indent="-317500" algn="l" rtl="0">
              <a:spcBef>
                <a:spcPts val="0"/>
              </a:spcBef>
              <a:spcAft>
                <a:spcPts val="0"/>
              </a:spcAft>
              <a:buSzPts val="1400"/>
              <a:buChar char="●"/>
            </a:pPr>
            <a:r>
              <a:rPr lang="en"/>
              <a:t>Flexible/incremental delivery when full vision isn’t funded</a:t>
            </a:r>
            <a:br>
              <a:rPr lang="en"/>
            </a:br>
            <a:endParaRPr/>
          </a:p>
          <a:p>
            <a:pPr marL="457200" lvl="0" indent="-317500" algn="l" rtl="0">
              <a:spcBef>
                <a:spcPts val="0"/>
              </a:spcBef>
              <a:spcAft>
                <a:spcPts val="0"/>
              </a:spcAft>
              <a:buSzPts val="1400"/>
              <a:buChar char="●"/>
            </a:pPr>
            <a:r>
              <a:rPr lang="en"/>
              <a:t>Align budget structure with modular strategy (support timely delivery)</a:t>
            </a:r>
            <a:br>
              <a:rPr lang="en"/>
            </a:br>
            <a:endParaRPr/>
          </a:p>
          <a:p>
            <a:pPr marL="457200" lvl="0" indent="-317500" algn="l" rtl="0">
              <a:spcBef>
                <a:spcPts val="0"/>
              </a:spcBef>
              <a:spcAft>
                <a:spcPts val="0"/>
              </a:spcAft>
              <a:buSzPts val="1400"/>
              <a:buChar char="●"/>
            </a:pPr>
            <a:r>
              <a:rPr lang="en"/>
              <a:t>Seek and preserve flexibility in requirements</a:t>
            </a:r>
            <a:br>
              <a:rPr lang="en"/>
            </a:br>
            <a:endParaRPr/>
          </a:p>
          <a:p>
            <a:pPr marL="457200" lvl="0" indent="-317500" algn="l" rtl="0">
              <a:spcBef>
                <a:spcPts val="0"/>
              </a:spcBef>
              <a:spcAft>
                <a:spcPts val="0"/>
              </a:spcAft>
              <a:buSzPts val="1400"/>
              <a:buChar char="●"/>
            </a:pPr>
            <a:r>
              <a:rPr lang="en"/>
              <a:t>Contract type tradeoffs: FFP per iteration vs. T&amp;M oversight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4"/>
        <p:cNvGrpSpPr/>
        <p:nvPr/>
      </p:nvGrpSpPr>
      <p:grpSpPr>
        <a:xfrm>
          <a:off x="0" y="0"/>
          <a:ext cx="0" cy="0"/>
          <a:chOff x="0" y="0"/>
          <a:chExt cx="0" cy="0"/>
        </a:xfrm>
      </p:grpSpPr>
      <p:sp>
        <p:nvSpPr>
          <p:cNvPr id="945" name="Google Shape;945;g3736b5e132b_0_16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3736b5e132b_0_1698"/>
          <p:cNvSpPr>
            <a:spLocks noGrp="1"/>
          </p:cNvSpPr>
          <p:nvPr>
            <p:ph type="title" idx="4294967295"/>
          </p:nvPr>
        </p:nvSpPr>
        <p:spPr>
          <a:xfrm>
            <a:off x="609600" y="609600"/>
            <a:ext cx="7837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State of the Market &amp; Nontraditional Providers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47" name="Google Shape;947;g3736b5e132b_0_1698"/>
          <p:cNvSpPr txBox="1"/>
          <p:nvPr/>
        </p:nvSpPr>
        <p:spPr>
          <a:xfrm>
            <a:off x="609600" y="1295400"/>
            <a:ext cx="69696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Market research: look beyond familiar vendors</a:t>
            </a:r>
            <a:br>
              <a:rPr lang="en"/>
            </a:br>
            <a:endParaRPr/>
          </a:p>
          <a:p>
            <a:pPr marL="457200" lvl="0" indent="-317500" algn="l" rtl="0">
              <a:spcBef>
                <a:spcPts val="0"/>
              </a:spcBef>
              <a:spcAft>
                <a:spcPts val="0"/>
              </a:spcAft>
              <a:buSzPts val="1400"/>
              <a:buChar char="●"/>
            </a:pPr>
            <a:r>
              <a:rPr lang="en"/>
              <a:t>Engage small, 8(a), and niche providers</a:t>
            </a:r>
            <a:br>
              <a:rPr lang="en"/>
            </a:br>
            <a:endParaRPr/>
          </a:p>
          <a:p>
            <a:pPr marL="457200" lvl="0" indent="-317500" algn="l" rtl="0">
              <a:spcBef>
                <a:spcPts val="0"/>
              </a:spcBef>
              <a:spcAft>
                <a:spcPts val="0"/>
              </a:spcAft>
              <a:buSzPts val="1400"/>
              <a:buChar char="●"/>
            </a:pPr>
            <a:r>
              <a:rPr lang="en"/>
              <a:t>Use FAR Part 19 flexibilities</a:t>
            </a:r>
            <a:br>
              <a:rPr lang="en"/>
            </a:br>
            <a:endParaRPr/>
          </a:p>
          <a:p>
            <a:pPr marL="457200" lvl="0" indent="-317500" algn="l" rtl="0">
              <a:spcBef>
                <a:spcPts val="0"/>
              </a:spcBef>
              <a:spcAft>
                <a:spcPts val="0"/>
              </a:spcAft>
              <a:buSzPts val="1400"/>
              <a:buChar char="●"/>
            </a:pPr>
            <a:r>
              <a:rPr lang="en"/>
              <a:t>Educate new entrants on gov’t processes while keeping terms commercial-like</a:t>
            </a:r>
            <a:br>
              <a:rPr lang="en"/>
            </a:br>
            <a:endParaRPr/>
          </a:p>
          <a:p>
            <a:pPr marL="457200" lvl="0" indent="-317500" algn="l" rtl="0">
              <a:spcBef>
                <a:spcPts val="0"/>
              </a:spcBef>
              <a:spcAft>
                <a:spcPts val="0"/>
              </a:spcAft>
              <a:buSzPts val="1400"/>
              <a:buChar char="●"/>
            </a:pPr>
            <a:r>
              <a:rPr lang="en"/>
              <a:t>Leverage peer agency insights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3736b5e132b_0_1507"/>
          <p:cNvSpPr txBox="1">
            <a:spLocks noGrp="1"/>
          </p:cNvSpPr>
          <p:nvPr>
            <p:ph type="title"/>
          </p:nvPr>
        </p:nvSpPr>
        <p:spPr>
          <a:xfrm>
            <a:off x="697350" y="3091000"/>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a Successful Acquisition Strategy</a:t>
            </a:r>
            <a:endParaRPr/>
          </a:p>
        </p:txBody>
      </p:sp>
      <p:sp>
        <p:nvSpPr>
          <p:cNvPr id="728" name="Google Shape;728;g3736b5e132b_0_1507"/>
          <p:cNvSpPr txBox="1">
            <a:spLocks noGrp="1"/>
          </p:cNvSpPr>
          <p:nvPr>
            <p:ph type="title" idx="2"/>
          </p:nvPr>
        </p:nvSpPr>
        <p:spPr>
          <a:xfrm>
            <a:off x="2289125" y="1517225"/>
            <a:ext cx="4802400" cy="10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1</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2"/>
        <p:cNvGrpSpPr/>
        <p:nvPr/>
      </p:nvGrpSpPr>
      <p:grpSpPr>
        <a:xfrm>
          <a:off x="0" y="0"/>
          <a:ext cx="0" cy="0"/>
          <a:chOff x="0" y="0"/>
          <a:chExt cx="0" cy="0"/>
        </a:xfrm>
      </p:grpSpPr>
      <p:sp>
        <p:nvSpPr>
          <p:cNvPr id="953" name="Google Shape;953;g3736b5e132b_0_17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3736b5e132b_0_170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Wrap-Up &amp; Reflection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55" name="Google Shape;955;g3736b5e132b_0_1705"/>
          <p:cNvSpPr txBox="1"/>
          <p:nvPr/>
        </p:nvSpPr>
        <p:spPr>
          <a:xfrm>
            <a:off x="531200" y="1178975"/>
            <a:ext cx="7333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Risks are manageable when surfaced early</a:t>
            </a:r>
            <a:br>
              <a:rPr lang="en"/>
            </a:br>
            <a:endParaRPr/>
          </a:p>
          <a:p>
            <a:pPr marL="457200" lvl="0" indent="-317500" algn="l" rtl="0">
              <a:spcBef>
                <a:spcPts val="0"/>
              </a:spcBef>
              <a:spcAft>
                <a:spcPts val="0"/>
              </a:spcAft>
              <a:buSzPts val="1400"/>
              <a:buChar char="●"/>
            </a:pPr>
            <a:r>
              <a:rPr lang="en"/>
              <a:t>A strong exit strategy preserves agility</a:t>
            </a:r>
            <a:br>
              <a:rPr lang="en"/>
            </a:br>
            <a:endParaRPr/>
          </a:p>
          <a:p>
            <a:pPr marL="457200" lvl="0" indent="-317500" algn="l" rtl="0">
              <a:spcBef>
                <a:spcPts val="0"/>
              </a:spcBef>
              <a:spcAft>
                <a:spcPts val="0"/>
              </a:spcAft>
              <a:buSzPts val="1400"/>
              <a:buChar char="●"/>
            </a:pPr>
            <a:r>
              <a:rPr lang="en"/>
              <a:t>Stakeholder buy-in requires incremental influence</a:t>
            </a:r>
            <a:br>
              <a:rPr lang="en"/>
            </a:br>
            <a:endParaRPr/>
          </a:p>
          <a:p>
            <a:pPr marL="457200" lvl="0" indent="-317500" algn="l" rtl="0">
              <a:spcBef>
                <a:spcPts val="0"/>
              </a:spcBef>
              <a:spcAft>
                <a:spcPts val="0"/>
              </a:spcAft>
              <a:buSzPts val="1400"/>
              <a:buChar char="●"/>
            </a:pPr>
            <a:r>
              <a:rPr lang="en"/>
              <a:t>Existing vehicles can be powerful if adapted</a:t>
            </a:r>
            <a:br>
              <a:rPr lang="en"/>
            </a:br>
            <a:endParaRPr/>
          </a:p>
          <a:p>
            <a:pPr marL="457200" lvl="0" indent="-317500" algn="l" rtl="0">
              <a:spcBef>
                <a:spcPts val="0"/>
              </a:spcBef>
              <a:spcAft>
                <a:spcPts val="0"/>
              </a:spcAft>
              <a:buSzPts val="1400"/>
              <a:buChar char="●"/>
            </a:pPr>
            <a:r>
              <a:rPr lang="en"/>
              <a:t>Funding, contract type, and market strategy are levers, not constraints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9"/>
        <p:cNvGrpSpPr/>
        <p:nvPr/>
      </p:nvGrpSpPr>
      <p:grpSpPr>
        <a:xfrm>
          <a:off x="0" y="0"/>
          <a:ext cx="0" cy="0"/>
          <a:chOff x="0" y="0"/>
          <a:chExt cx="0" cy="0"/>
        </a:xfrm>
      </p:grpSpPr>
      <p:sp>
        <p:nvSpPr>
          <p:cNvPr id="960" name="Google Shape;960;g3736b5e132b_0_171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1" name="Google Shape;961;g3736b5e132b_0_171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962" name="Google Shape;962;g3736b5e132b_0_1712"/>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What’s one specific change you’ll apply to your next acquisition based on today’s session?</a:t>
            </a:r>
            <a:endParaRPr sz="1600">
              <a:latin typeface="Inter"/>
              <a:ea typeface="Inter"/>
              <a:cs typeface="Inter"/>
              <a:sym typeface="Inter"/>
            </a:endParaRPr>
          </a:p>
        </p:txBody>
      </p:sp>
      <p:pic>
        <p:nvPicPr>
          <p:cNvPr id="963" name="Google Shape;963;g3736b5e132b_0_1712"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8"/>
        <p:cNvGrpSpPr/>
        <p:nvPr/>
      </p:nvGrpSpPr>
      <p:grpSpPr>
        <a:xfrm>
          <a:off x="0" y="0"/>
          <a:ext cx="0" cy="0"/>
          <a:chOff x="0" y="0"/>
          <a:chExt cx="0" cy="0"/>
        </a:xfrm>
      </p:grpSpPr>
      <p:sp>
        <p:nvSpPr>
          <p:cNvPr id="969" name="Google Shape;969;g3736b5e132b_0_17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3736b5e132b_0_1719"/>
          <p:cNvSpPr>
            <a:spLocks noGrp="1"/>
          </p:cNvSpPr>
          <p:nvPr>
            <p:ph type="title" idx="4294967295"/>
          </p:nvPr>
        </p:nvSpPr>
        <p:spPr>
          <a:xfrm>
            <a:off x="490025" y="11263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Compliance &amp; Other Legal Issues </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5"/>
        <p:cNvGrpSpPr/>
        <p:nvPr/>
      </p:nvGrpSpPr>
      <p:grpSpPr>
        <a:xfrm>
          <a:off x="0" y="0"/>
          <a:ext cx="0" cy="0"/>
          <a:chOff x="0" y="0"/>
          <a:chExt cx="0" cy="0"/>
        </a:xfrm>
      </p:grpSpPr>
      <p:sp>
        <p:nvSpPr>
          <p:cNvPr id="976" name="Google Shape;976;g3736b5e132b_0_17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3736b5e132b_0_172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You’ll Learn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77" name="Google Shape;977;g3736b5e132b_0_1725"/>
          <p:cNvSpPr/>
          <p:nvPr/>
        </p:nvSpPr>
        <p:spPr>
          <a:xfrm>
            <a:off x="562925" y="1580625"/>
            <a:ext cx="5699700" cy="29019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Describe intellectual property and your rights as the procuring agency in maintaining those rights.</a:t>
            </a:r>
            <a:endParaRPr/>
          </a:p>
          <a:p>
            <a:pPr marL="457200" lvl="0" indent="-317500" algn="l" rtl="0">
              <a:lnSpc>
                <a:spcPct val="150000"/>
              </a:lnSpc>
              <a:spcBef>
                <a:spcPts val="0"/>
              </a:spcBef>
              <a:spcAft>
                <a:spcPts val="0"/>
              </a:spcAft>
              <a:buSzPts val="1400"/>
              <a:buChar char="●"/>
            </a:pPr>
            <a:r>
              <a:rPr lang="en"/>
              <a:t>Recognize the legal considerations that are unique to digital service acquisition.</a:t>
            </a:r>
            <a:endParaRPr/>
          </a:p>
          <a:p>
            <a:pPr marL="457200" lvl="0" indent="-317500" algn="l" rtl="0">
              <a:lnSpc>
                <a:spcPct val="150000"/>
              </a:lnSpc>
              <a:spcBef>
                <a:spcPts val="0"/>
              </a:spcBef>
              <a:spcAft>
                <a:spcPts val="0"/>
              </a:spcAft>
              <a:buSzPts val="1400"/>
              <a:buChar char="●"/>
            </a:pPr>
            <a:r>
              <a:rPr lang="en"/>
              <a:t>Describe the potential risks inherent in acquiring digital services and risk avoidance and mitigation methods.</a:t>
            </a:r>
            <a:endParaRPr/>
          </a:p>
          <a:p>
            <a:pPr marL="457200" lvl="0" indent="0" algn="l" rtl="0">
              <a:lnSpc>
                <a:spcPct val="150000"/>
              </a:lnSpc>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3"/>
        <p:cNvGrpSpPr/>
        <p:nvPr/>
      </p:nvGrpSpPr>
      <p:grpSpPr>
        <a:xfrm>
          <a:off x="0" y="0"/>
          <a:ext cx="0" cy="0"/>
          <a:chOff x="0" y="0"/>
          <a:chExt cx="0" cy="0"/>
        </a:xfrm>
      </p:grpSpPr>
      <p:sp>
        <p:nvSpPr>
          <p:cNvPr id="984" name="Google Shape;984;g3736b5e132b_0_17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3736b5e132b_0_1732"/>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Legal &amp; Compliance Literacy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85" name="Google Shape;985;g3736b5e132b_0_1732"/>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Prevent disputes, protests, or costly fixes</a:t>
            </a:r>
            <a:br>
              <a:rPr lang="en"/>
            </a:br>
            <a:endParaRPr/>
          </a:p>
          <a:p>
            <a:pPr marL="457200" lvl="0" indent="-317500" algn="l" rtl="0">
              <a:lnSpc>
                <a:spcPct val="150000"/>
              </a:lnSpc>
              <a:spcBef>
                <a:spcPts val="0"/>
              </a:spcBef>
              <a:spcAft>
                <a:spcPts val="0"/>
              </a:spcAft>
              <a:buSzPts val="1400"/>
              <a:buChar char="●"/>
            </a:pPr>
            <a:r>
              <a:rPr lang="en"/>
              <a:t>Reduce vendor lock-in and IP confusion</a:t>
            </a:r>
            <a:br>
              <a:rPr lang="en"/>
            </a:br>
            <a:endParaRPr/>
          </a:p>
          <a:p>
            <a:pPr marL="457200" lvl="0" indent="-317500" algn="l" rtl="0">
              <a:lnSpc>
                <a:spcPct val="150000"/>
              </a:lnSpc>
              <a:spcBef>
                <a:spcPts val="0"/>
              </a:spcBef>
              <a:spcAft>
                <a:spcPts val="0"/>
              </a:spcAft>
              <a:buSzPts val="1400"/>
              <a:buChar char="●"/>
            </a:pPr>
            <a:r>
              <a:rPr lang="en"/>
              <a:t>Align contracts with modern tech realities</a:t>
            </a:r>
            <a:br>
              <a:rPr lang="en"/>
            </a:br>
            <a:endParaRPr/>
          </a:p>
          <a:p>
            <a:pPr marL="457200" lvl="0" indent="-317500" algn="l" rtl="0">
              <a:lnSpc>
                <a:spcPct val="150000"/>
              </a:lnSpc>
              <a:spcBef>
                <a:spcPts val="0"/>
              </a:spcBef>
              <a:spcAft>
                <a:spcPts val="0"/>
              </a:spcAft>
              <a:buSzPts val="1400"/>
              <a:buChar char="●"/>
            </a:pPr>
            <a:r>
              <a:rPr lang="en"/>
              <a:t>Support transparency and reuse in government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1"/>
        <p:cNvGrpSpPr/>
        <p:nvPr/>
      </p:nvGrpSpPr>
      <p:grpSpPr>
        <a:xfrm>
          <a:off x="0" y="0"/>
          <a:ext cx="0" cy="0"/>
          <a:chOff x="0" y="0"/>
          <a:chExt cx="0" cy="0"/>
        </a:xfrm>
      </p:grpSpPr>
      <p:sp>
        <p:nvSpPr>
          <p:cNvPr id="992" name="Google Shape;992;g3736b5e132b_0_17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3736b5e132b_0_17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Data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93" name="Google Shape;993;g3736b5e132b_0_173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Refers to the government’s rights to use, share, or modify contractor-developed data</a:t>
            </a:r>
            <a:br>
              <a:rPr lang="en"/>
            </a:br>
            <a:endParaRPr/>
          </a:p>
          <a:p>
            <a:pPr marL="457200" lvl="0" indent="-317500" algn="l" rtl="0">
              <a:lnSpc>
                <a:spcPct val="150000"/>
              </a:lnSpc>
              <a:spcBef>
                <a:spcPts val="0"/>
              </a:spcBef>
              <a:spcAft>
                <a:spcPts val="0"/>
              </a:spcAft>
              <a:buSzPts val="1400"/>
              <a:buChar char="●"/>
            </a:pPr>
            <a:r>
              <a:rPr lang="en"/>
              <a:t>Applies to both technical data and software code</a:t>
            </a:r>
            <a:br>
              <a:rPr lang="en"/>
            </a:br>
            <a:endParaRPr/>
          </a:p>
          <a:p>
            <a:pPr marL="457200" lvl="0" indent="-317500" algn="l" rtl="0">
              <a:lnSpc>
                <a:spcPct val="150000"/>
              </a:lnSpc>
              <a:spcBef>
                <a:spcPts val="0"/>
              </a:spcBef>
              <a:spcAft>
                <a:spcPts val="0"/>
              </a:spcAft>
              <a:buSzPts val="1400"/>
              <a:buChar char="●"/>
            </a:pPr>
            <a:r>
              <a:rPr lang="en"/>
              <a:t>Rights are negotiated based on funding source and contract type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9"/>
        <p:cNvGrpSpPr/>
        <p:nvPr/>
      </p:nvGrpSpPr>
      <p:grpSpPr>
        <a:xfrm>
          <a:off x="0" y="0"/>
          <a:ext cx="0" cy="0"/>
          <a:chOff x="0" y="0"/>
          <a:chExt cx="0" cy="0"/>
        </a:xfrm>
      </p:grpSpPr>
      <p:sp>
        <p:nvSpPr>
          <p:cNvPr id="1000" name="Google Shape;1000;g3736b5e132b_0_17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3736b5e132b_0_1746"/>
          <p:cNvSpPr>
            <a:spLocks noGrp="1"/>
          </p:cNvSpPr>
          <p:nvPr>
            <p:ph type="title" idx="4294967295"/>
          </p:nvPr>
        </p:nvSpPr>
        <p:spPr>
          <a:xfrm>
            <a:off x="609600" y="609600"/>
            <a:ext cx="7371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FAR Subpart 27.4: Rights in Data and Copyrights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02" name="Google Shape;1002;g3736b5e132b_0_1746"/>
          <p:cNvSpPr txBox="1"/>
          <p:nvPr/>
        </p:nvSpPr>
        <p:spPr>
          <a:xfrm>
            <a:off x="609600" y="1554725"/>
            <a:ext cx="6490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FAR 27.4 is a key framework for balancing Government needs and contractor interests.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Agencies may require data for specific purposes (FAR 27.402).</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Contractors have legitimate proprietary interests to protect.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7"/>
        <p:cNvGrpSpPr/>
        <p:nvPr/>
      </p:nvGrpSpPr>
      <p:grpSpPr>
        <a:xfrm>
          <a:off x="0" y="0"/>
          <a:ext cx="0" cy="0"/>
          <a:chOff x="0" y="0"/>
          <a:chExt cx="0" cy="0"/>
        </a:xfrm>
      </p:grpSpPr>
      <p:sp>
        <p:nvSpPr>
          <p:cNvPr id="1008" name="Google Shape;1008;g3736b5e132b_0_17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3736b5e132b_0_175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Government's Goals for Acquiring Data</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0" name="Google Shape;1010;g3736b5e132b_0_1753"/>
          <p:cNvSpPr txBox="1"/>
          <p:nvPr/>
        </p:nvSpPr>
        <p:spPr>
          <a:xfrm>
            <a:off x="609600" y="1295400"/>
            <a:ext cx="69438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en"/>
              <a:t>Obtain competition among suppliers.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Fulfill dissemination &amp; publishing responsibilities.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Ensure utilization of R&amp;D results.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Meet programmatic &amp; statutory requirements.</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Meet specialized needs &amp; ensure logistics support.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5"/>
        <p:cNvGrpSpPr/>
        <p:nvPr/>
      </p:nvGrpSpPr>
      <p:grpSpPr>
        <a:xfrm>
          <a:off x="0" y="0"/>
          <a:ext cx="0" cy="0"/>
          <a:chOff x="0" y="0"/>
          <a:chExt cx="0" cy="0"/>
        </a:xfrm>
      </p:grpSpPr>
      <p:sp>
        <p:nvSpPr>
          <p:cNvPr id="1016" name="Google Shape;1016;g3736b5e132b_0_17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3736b5e132b_0_176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"Data" under FAR 27.4?</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8" name="Google Shape;1018;g3736b5e132b_0_1760"/>
          <p:cNvSpPr txBox="1"/>
          <p:nvPr/>
        </p:nvSpPr>
        <p:spPr>
          <a:xfrm>
            <a:off x="609600" y="1127175"/>
            <a:ext cx="79155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Data</a:t>
            </a:r>
            <a:r>
              <a:rPr lang="en"/>
              <a:t>: Recorded information (technical data, computer software). Excludes information incidental to contract administration.</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Form, Fit, and Function Data</a:t>
            </a:r>
            <a:r>
              <a:rPr lang="en"/>
              <a:t>: Identifies source, characteristics, and performance. Specifically excludes source code, algorithms, and flow charts.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Restricted Computer Software</a:t>
            </a:r>
            <a:r>
              <a:rPr lang="en"/>
              <a:t>: Privately funded, trade secret, commercial/confidential, or copyrighted.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3"/>
        <p:cNvGrpSpPr/>
        <p:nvPr/>
      </p:nvGrpSpPr>
      <p:grpSpPr>
        <a:xfrm>
          <a:off x="0" y="0"/>
          <a:ext cx="0" cy="0"/>
          <a:chOff x="0" y="0"/>
          <a:chExt cx="0" cy="0"/>
        </a:xfrm>
      </p:grpSpPr>
      <p:sp>
        <p:nvSpPr>
          <p:cNvPr id="1024" name="Google Shape;1024;g3736b5e132b_0_17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3736b5e132b_0_176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Data Rights Categories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026" name="Google Shape;1026;g3736b5e132b_0_1767"/>
          <p:cNvGraphicFramePr/>
          <p:nvPr>
            <p:extLst>
              <p:ext uri="{D42A27DB-BD31-4B8C-83A1-F6EECF244321}">
                <p14:modId xmlns:p14="http://schemas.microsoft.com/office/powerpoint/2010/main" val="3737322787"/>
              </p:ext>
            </p:extLst>
          </p:nvPr>
        </p:nvGraphicFramePr>
        <p:xfrm>
          <a:off x="1638200" y="1295425"/>
          <a:ext cx="6347500" cy="3277525"/>
        </p:xfrm>
        <a:graphic>
          <a:graphicData uri="http://schemas.openxmlformats.org/drawingml/2006/table">
            <a:tbl>
              <a:tblPr firstRow="1">
                <a:noFill/>
                <a:tableStyleId>{7B06FF6A-EBF2-4061-A0AF-8353CC999A54}</a:tableStyleId>
              </a:tblPr>
              <a:tblGrid>
                <a:gridCol w="2419975">
                  <a:extLst>
                    <a:ext uri="{9D8B030D-6E8A-4147-A177-3AD203B41FA5}">
                      <a16:colId xmlns:a16="http://schemas.microsoft.com/office/drawing/2014/main" val="20000"/>
                    </a:ext>
                  </a:extLst>
                </a:gridCol>
                <a:gridCol w="3927525">
                  <a:extLst>
                    <a:ext uri="{9D8B030D-6E8A-4147-A177-3AD203B41FA5}">
                      <a16:colId xmlns:a16="http://schemas.microsoft.com/office/drawing/2014/main" val="20001"/>
                    </a:ext>
                  </a:extLst>
                </a:gridCol>
              </a:tblGrid>
              <a:tr h="561550">
                <a:tc>
                  <a:txBody>
                    <a:bodyPr/>
                    <a:lstStyle/>
                    <a:p>
                      <a:pPr marL="0" lvl="0" indent="0" algn="ctr" rtl="0">
                        <a:lnSpc>
                          <a:spcPct val="115000"/>
                        </a:lnSpc>
                        <a:spcBef>
                          <a:spcPts val="0"/>
                        </a:spcBef>
                        <a:spcAft>
                          <a:spcPts val="0"/>
                        </a:spcAft>
                        <a:buNone/>
                      </a:pPr>
                      <a:r>
                        <a:rPr lang="en" sz="1700" b="1"/>
                        <a:t>Type</a:t>
                      </a:r>
                      <a:endParaRPr sz="17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Description</a:t>
                      </a:r>
                      <a:endParaRPr sz="17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905325">
                <a:tc>
                  <a:txBody>
                    <a:bodyPr/>
                    <a:lstStyle/>
                    <a:p>
                      <a:pPr marL="0" lvl="0" indent="0" algn="l" rtl="0">
                        <a:spcBef>
                          <a:spcPts val="0"/>
                        </a:spcBef>
                        <a:spcAft>
                          <a:spcPts val="0"/>
                        </a:spcAft>
                        <a:buNone/>
                      </a:pPr>
                      <a:r>
                        <a:rPr lang="en"/>
                        <a:t>Unlimited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Full use, reuse, modification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5325">
                <a:tc>
                  <a:txBody>
                    <a:bodyPr/>
                    <a:lstStyle/>
                    <a:p>
                      <a:pPr marL="0" lvl="0" indent="0" algn="l" rtl="0">
                        <a:spcBef>
                          <a:spcPts val="0"/>
                        </a:spcBef>
                        <a:spcAft>
                          <a:spcPts val="0"/>
                        </a:spcAft>
                        <a:buNone/>
                      </a:pPr>
                      <a:r>
                        <a:rPr lang="en"/>
                        <a:t>Government Purpose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Use for government, not for resale</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05325">
                <a:tc>
                  <a:txBody>
                    <a:bodyPr/>
                    <a:lstStyle/>
                    <a:p>
                      <a:pPr marL="0" lvl="0" indent="0" algn="l" rtl="0">
                        <a:spcBef>
                          <a:spcPts val="0"/>
                        </a:spcBef>
                        <a:spcAft>
                          <a:spcPts val="0"/>
                        </a:spcAft>
                        <a:buNone/>
                      </a:pPr>
                      <a:r>
                        <a:rPr lang="en"/>
                        <a:t>Limited/Restricted Rights</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dirty="0"/>
                        <a:t>Heavily constrained—typically used in COTS</a:t>
                      </a: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3"/>
        <p:cNvGrpSpPr/>
        <p:nvPr/>
      </p:nvGrpSpPr>
      <p:grpSpPr>
        <a:xfrm>
          <a:off x="0" y="0"/>
          <a:ext cx="0" cy="0"/>
          <a:chOff x="0" y="0"/>
          <a:chExt cx="0" cy="0"/>
        </a:xfrm>
      </p:grpSpPr>
      <p:sp>
        <p:nvSpPr>
          <p:cNvPr id="734" name="Google Shape;734;g3736b5e132b_0_151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3736b5e132b_0_1512"/>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a successful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1"/>
        <p:cNvGrpSpPr/>
        <p:nvPr/>
      </p:nvGrpSpPr>
      <p:grpSpPr>
        <a:xfrm>
          <a:off x="0" y="0"/>
          <a:ext cx="0" cy="0"/>
          <a:chOff x="0" y="0"/>
          <a:chExt cx="0" cy="0"/>
        </a:xfrm>
      </p:grpSpPr>
      <p:sp>
        <p:nvSpPr>
          <p:cNvPr id="1032" name="Google Shape;1032;g3736b5e132b_0_17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3736b5e132b_0_177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and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34" name="Google Shape;1034;g3736b5e132b_0_1774"/>
          <p:cNvSpPr txBox="1"/>
          <p:nvPr/>
        </p:nvSpPr>
        <p:spPr>
          <a:xfrm>
            <a:off x="800250" y="1062400"/>
            <a:ext cx="68568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Government-funded: Government typically gets Unlimited Rights.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Contractor-funded: Government typically gets Limited or Restricted Rights.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Mixed funding: Government gets Government-Purpose Rights.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Contractors must assert and mark proprietary data. Failure to do so can result in the government receiving unlimited rights.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9"/>
        <p:cNvGrpSpPr/>
        <p:nvPr/>
      </p:nvGrpSpPr>
      <p:grpSpPr>
        <a:xfrm>
          <a:off x="0" y="0"/>
          <a:ext cx="0" cy="0"/>
          <a:chOff x="0" y="0"/>
          <a:chExt cx="0" cy="0"/>
        </a:xfrm>
      </p:grpSpPr>
      <p:sp>
        <p:nvSpPr>
          <p:cNvPr id="1040" name="Google Shape;1040;g3736b5e132b_0_17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3736b5e132b_0_178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Balancing Incentives and Mission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42" name="Google Shape;1042;g3736b5e132b_0_1781"/>
          <p:cNvSpPr txBox="1"/>
          <p:nvPr/>
        </p:nvSpPr>
        <p:spPr>
          <a:xfrm>
            <a:off x="609600" y="1476975"/>
            <a:ext cx="62577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Government's Goal: Not complete ownership, but sufficient rights for mission needs.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Contractor's Incentive: Retain IP ownership to pursue commercial applications, fostering innovation.</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Government's Benefit: Leverage license rights for continuity, interoperability, and reuse.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Applies to both hardware and digital deliverables, including custom code and open-source components.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6"/>
        <p:cNvGrpSpPr/>
        <p:nvPr/>
      </p:nvGrpSpPr>
      <p:grpSpPr>
        <a:xfrm>
          <a:off x="0" y="0"/>
          <a:ext cx="0" cy="0"/>
          <a:chOff x="0" y="0"/>
          <a:chExt cx="0" cy="0"/>
        </a:xfrm>
      </p:grpSpPr>
      <p:sp>
        <p:nvSpPr>
          <p:cNvPr id="1047" name="Google Shape;1047;g3736b5e132b_0_1788">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8" name="Google Shape;1048;g3736b5e132b_0_1788"/>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49" name="Google Shape;1049;g3736b5e132b_0_1788"/>
          <p:cNvSpPr txBox="1"/>
          <p:nvPr/>
        </p:nvSpPr>
        <p:spPr>
          <a:xfrm>
            <a:off x="657900" y="1704550"/>
            <a:ext cx="4900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True or False?</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The government always owns the source code if it pays for development.</a:t>
            </a:r>
            <a:endParaRPr sz="1600">
              <a:latin typeface="Inter"/>
              <a:ea typeface="Inter"/>
              <a:cs typeface="Inter"/>
              <a:sym typeface="Inter"/>
            </a:endParaRPr>
          </a:p>
        </p:txBody>
      </p:sp>
      <p:pic>
        <p:nvPicPr>
          <p:cNvPr id="1050" name="Google Shape;1050;g3736b5e132b_0_1788"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4"/>
        <p:cNvGrpSpPr/>
        <p:nvPr/>
      </p:nvGrpSpPr>
      <p:grpSpPr>
        <a:xfrm>
          <a:off x="0" y="0"/>
          <a:ext cx="0" cy="0"/>
          <a:chOff x="0" y="0"/>
          <a:chExt cx="0" cy="0"/>
        </a:xfrm>
      </p:grpSpPr>
      <p:sp>
        <p:nvSpPr>
          <p:cNvPr id="1055" name="Google Shape;1055;g3736b5e132b_0_1795">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6" name="Google Shape;1056;g3736b5e132b_0_1795"/>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57" name="Google Shape;1057;g3736b5e132b_0_1795"/>
          <p:cNvSpPr txBox="1"/>
          <p:nvPr/>
        </p:nvSpPr>
        <p:spPr>
          <a:xfrm>
            <a:off x="657900" y="1704550"/>
            <a:ext cx="4900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True or False?</a:t>
            </a:r>
            <a:endParaRPr sz="1600">
              <a:solidFill>
                <a:schemeClr val="lt1"/>
              </a:solidFill>
              <a:latin typeface="Inter"/>
              <a:ea typeface="Inter"/>
              <a:cs typeface="Inter"/>
              <a:sym typeface="Inter"/>
            </a:endParaRPr>
          </a:p>
          <a:p>
            <a:pPr marL="0" lvl="0" indent="0" algn="l" rtl="0">
              <a:spcBef>
                <a:spcPts val="0"/>
              </a:spcBef>
              <a:spcAft>
                <a:spcPts val="0"/>
              </a:spcAft>
              <a:buNone/>
            </a:pPr>
            <a:endParaRPr sz="1600">
              <a:solidFill>
                <a:schemeClr val="lt1"/>
              </a:solidFill>
              <a:latin typeface="Inter"/>
              <a:ea typeface="Inter"/>
              <a:cs typeface="Inter"/>
              <a:sym typeface="Inter"/>
            </a:endParaRPr>
          </a:p>
          <a:p>
            <a:pPr marL="0" lvl="0" indent="0" algn="l" rtl="0">
              <a:spcBef>
                <a:spcPts val="0"/>
              </a:spcBef>
              <a:spcAft>
                <a:spcPts val="0"/>
              </a:spcAft>
              <a:buNone/>
            </a:pPr>
            <a:r>
              <a:rPr lang="en" sz="1600">
                <a:solidFill>
                  <a:schemeClr val="lt1"/>
                </a:solidFill>
                <a:latin typeface="Inter"/>
                <a:ea typeface="Inter"/>
                <a:cs typeface="Inter"/>
                <a:sym typeface="Inter"/>
              </a:rPr>
              <a:t>The government always owns the source code if it pays for development.</a:t>
            </a:r>
            <a:endParaRPr sz="1600">
              <a:latin typeface="Inter"/>
              <a:ea typeface="Inter"/>
              <a:cs typeface="Inter"/>
              <a:sym typeface="Inter"/>
            </a:endParaRPr>
          </a:p>
        </p:txBody>
      </p:sp>
      <p:pic>
        <p:nvPicPr>
          <p:cNvPr id="1058" name="Google Shape;1058;g3736b5e132b_0_1795"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
        <p:nvSpPr>
          <p:cNvPr id="1059" name="Google Shape;1059;g3736b5e132b_0_1795"/>
          <p:cNvSpPr txBox="1"/>
          <p:nvPr/>
        </p:nvSpPr>
        <p:spPr>
          <a:xfrm>
            <a:off x="657900" y="3524000"/>
            <a:ext cx="746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Inter"/>
                <a:ea typeface="Inter"/>
                <a:cs typeface="Inter"/>
                <a:sym typeface="Inter"/>
              </a:rPr>
              <a:t>False</a:t>
            </a:r>
            <a:endParaRPr sz="2800" b="1">
              <a:solidFill>
                <a:schemeClr val="lt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4"/>
        <p:cNvGrpSpPr/>
        <p:nvPr/>
      </p:nvGrpSpPr>
      <p:grpSpPr>
        <a:xfrm>
          <a:off x="0" y="0"/>
          <a:ext cx="0" cy="0"/>
          <a:chOff x="0" y="0"/>
          <a:chExt cx="0" cy="0"/>
        </a:xfrm>
      </p:grpSpPr>
      <p:sp>
        <p:nvSpPr>
          <p:cNvPr id="1065" name="Google Shape;1065;g3736b5e132b_0_18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3736b5e132b_0_1803"/>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Intellectual Property (IP) and Custom Development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66" name="Google Shape;1066;g3736b5e132b_0_180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IP is negotiable in custom software contracts</a:t>
            </a:r>
            <a:br>
              <a:rPr lang="en"/>
            </a:br>
            <a:endParaRPr/>
          </a:p>
          <a:p>
            <a:pPr marL="457200" lvl="0" indent="-317500" algn="l" rtl="0">
              <a:lnSpc>
                <a:spcPct val="150000"/>
              </a:lnSpc>
              <a:spcBef>
                <a:spcPts val="0"/>
              </a:spcBef>
              <a:spcAft>
                <a:spcPts val="0"/>
              </a:spcAft>
              <a:buSzPts val="1400"/>
              <a:buChar char="●"/>
            </a:pPr>
            <a:r>
              <a:rPr lang="en"/>
              <a:t>Use Statements of Objectives (SOO) to encourage reusable code</a:t>
            </a:r>
            <a:br>
              <a:rPr lang="en"/>
            </a:br>
            <a:endParaRPr/>
          </a:p>
          <a:p>
            <a:pPr marL="457200" lvl="0" indent="-317500" algn="l" rtl="0">
              <a:lnSpc>
                <a:spcPct val="150000"/>
              </a:lnSpc>
              <a:spcBef>
                <a:spcPts val="0"/>
              </a:spcBef>
              <a:spcAft>
                <a:spcPts val="0"/>
              </a:spcAft>
              <a:buSzPts val="1400"/>
              <a:buChar char="●"/>
            </a:pPr>
            <a:r>
              <a:rPr lang="en"/>
              <a:t>COs should work with counsel to include the right clauses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72"/>
        <p:cNvGrpSpPr/>
        <p:nvPr/>
      </p:nvGrpSpPr>
      <p:grpSpPr>
        <a:xfrm>
          <a:off x="0" y="0"/>
          <a:ext cx="0" cy="0"/>
          <a:chOff x="0" y="0"/>
          <a:chExt cx="0" cy="0"/>
        </a:xfrm>
      </p:grpSpPr>
      <p:sp>
        <p:nvSpPr>
          <p:cNvPr id="1073" name="Google Shape;1073;g3736b5e132b_0_18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3736b5e132b_0_181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Open Source: Opportunity &amp; Risk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74" name="Google Shape;1074;g3736b5e132b_0_181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Open Source Software (OSS) can reduce cost and increase flexibility</a:t>
            </a:r>
            <a:br>
              <a:rPr lang="en"/>
            </a:br>
            <a:endParaRPr/>
          </a:p>
          <a:p>
            <a:pPr marL="457200" lvl="0" indent="-317500" algn="l" rtl="0">
              <a:lnSpc>
                <a:spcPct val="150000"/>
              </a:lnSpc>
              <a:spcBef>
                <a:spcPts val="0"/>
              </a:spcBef>
              <a:spcAft>
                <a:spcPts val="0"/>
              </a:spcAft>
              <a:buSzPts val="1400"/>
              <a:buChar char="●"/>
            </a:pPr>
            <a:r>
              <a:rPr lang="en"/>
              <a:t>Licensing varies—ensure it's compatible with gov use</a:t>
            </a:r>
            <a:br>
              <a:rPr lang="en"/>
            </a:br>
            <a:endParaRPr/>
          </a:p>
          <a:p>
            <a:pPr marL="457200" lvl="0" indent="-317500" algn="l" rtl="0">
              <a:lnSpc>
                <a:spcPct val="150000"/>
              </a:lnSpc>
              <a:spcBef>
                <a:spcPts val="0"/>
              </a:spcBef>
              <a:spcAft>
                <a:spcPts val="0"/>
              </a:spcAft>
              <a:buSzPts val="1400"/>
              <a:buChar char="●"/>
            </a:pPr>
            <a:r>
              <a:rPr lang="en"/>
              <a:t>Still requires maintenance, support, and risk planning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0"/>
        <p:cNvGrpSpPr/>
        <p:nvPr/>
      </p:nvGrpSpPr>
      <p:grpSpPr>
        <a:xfrm>
          <a:off x="0" y="0"/>
          <a:ext cx="0" cy="0"/>
          <a:chOff x="0" y="0"/>
          <a:chExt cx="0" cy="0"/>
        </a:xfrm>
      </p:grpSpPr>
      <p:sp>
        <p:nvSpPr>
          <p:cNvPr id="1081" name="Google Shape;1081;g3736b5e132b_0_18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3736b5e132b_0_181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Software Licensing: Key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82" name="Google Shape;1082;g3736b5e132b_0_181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What is being licensed: product or service?</a:t>
            </a:r>
            <a:br>
              <a:rPr lang="en"/>
            </a:br>
            <a:endParaRPr/>
          </a:p>
          <a:p>
            <a:pPr marL="457200" lvl="0" indent="-317500" algn="l" rtl="0">
              <a:lnSpc>
                <a:spcPct val="150000"/>
              </a:lnSpc>
              <a:spcBef>
                <a:spcPts val="0"/>
              </a:spcBef>
              <a:spcAft>
                <a:spcPts val="0"/>
              </a:spcAft>
              <a:buSzPts val="1400"/>
              <a:buChar char="●"/>
            </a:pPr>
            <a:r>
              <a:rPr lang="en"/>
              <a:t>Are licenses seat-based, usage-based, or enterprise-wide?</a:t>
            </a:r>
            <a:br>
              <a:rPr lang="en"/>
            </a:br>
            <a:endParaRPr/>
          </a:p>
          <a:p>
            <a:pPr marL="457200" lvl="0" indent="-317500" algn="l" rtl="0">
              <a:lnSpc>
                <a:spcPct val="150000"/>
              </a:lnSpc>
              <a:spcBef>
                <a:spcPts val="0"/>
              </a:spcBef>
              <a:spcAft>
                <a:spcPts val="0"/>
              </a:spcAft>
              <a:buSzPts val="1400"/>
              <a:buChar char="●"/>
            </a:pPr>
            <a:r>
              <a:rPr lang="en"/>
              <a:t>Do licenses include support, security updates, etc.?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8"/>
        <p:cNvGrpSpPr/>
        <p:nvPr/>
      </p:nvGrpSpPr>
      <p:grpSpPr>
        <a:xfrm>
          <a:off x="0" y="0"/>
          <a:ext cx="0" cy="0"/>
          <a:chOff x="0" y="0"/>
          <a:chExt cx="0" cy="0"/>
        </a:xfrm>
      </p:grpSpPr>
      <p:sp>
        <p:nvSpPr>
          <p:cNvPr id="1089" name="Google Shape;1089;g3736b5e132b_0_18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3736b5e132b_0_182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Contracts &amp; Data Compliance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0" name="Google Shape;1090;g3736b5e132b_0_182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Who controls the data in the cloud?</a:t>
            </a:r>
            <a:br>
              <a:rPr lang="en"/>
            </a:br>
            <a:endParaRPr/>
          </a:p>
          <a:p>
            <a:pPr marL="457200" lvl="0" indent="-317500" algn="l" rtl="0">
              <a:lnSpc>
                <a:spcPct val="150000"/>
              </a:lnSpc>
              <a:spcBef>
                <a:spcPts val="0"/>
              </a:spcBef>
              <a:spcAft>
                <a:spcPts val="0"/>
              </a:spcAft>
              <a:buSzPts val="1400"/>
              <a:buChar char="●"/>
            </a:pPr>
            <a:r>
              <a:rPr lang="en"/>
              <a:t>Are FedRAMP requirements met?</a:t>
            </a:r>
            <a:br>
              <a:rPr lang="en"/>
            </a:br>
            <a:endParaRPr/>
          </a:p>
          <a:p>
            <a:pPr marL="457200" lvl="0" indent="-317500" algn="l" rtl="0">
              <a:lnSpc>
                <a:spcPct val="150000"/>
              </a:lnSpc>
              <a:spcBef>
                <a:spcPts val="0"/>
              </a:spcBef>
              <a:spcAft>
                <a:spcPts val="0"/>
              </a:spcAft>
              <a:buSzPts val="1400"/>
              <a:buChar char="●"/>
            </a:pPr>
            <a:r>
              <a:rPr lang="en"/>
              <a:t>Where is the data stored? (Domestic vs foreign)</a:t>
            </a:r>
            <a:br>
              <a:rPr lang="en"/>
            </a:br>
            <a:endParaRPr/>
          </a:p>
          <a:p>
            <a:pPr marL="457200" lvl="0" indent="-317500" algn="l" rtl="0">
              <a:lnSpc>
                <a:spcPct val="150000"/>
              </a:lnSpc>
              <a:spcBef>
                <a:spcPts val="0"/>
              </a:spcBef>
              <a:spcAft>
                <a:spcPts val="0"/>
              </a:spcAft>
              <a:buSzPts val="1400"/>
              <a:buChar char="●"/>
            </a:pPr>
            <a:r>
              <a:rPr lang="en"/>
              <a:t>Are exit strategies in place for data portability?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6"/>
        <p:cNvGrpSpPr/>
        <p:nvPr/>
      </p:nvGrpSpPr>
      <p:grpSpPr>
        <a:xfrm>
          <a:off x="0" y="0"/>
          <a:ext cx="0" cy="0"/>
          <a:chOff x="0" y="0"/>
          <a:chExt cx="0" cy="0"/>
        </a:xfrm>
      </p:grpSpPr>
      <p:sp>
        <p:nvSpPr>
          <p:cNvPr id="1097" name="Google Shape;1097;g3736b5e132b_0_18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3736b5e132b_0_183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Legal Liability in Tech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8" name="Google Shape;1098;g3736b5e132b_0_183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Software defects, data breaches, outages</a:t>
            </a:r>
            <a:br>
              <a:rPr lang="en"/>
            </a:br>
            <a:endParaRPr/>
          </a:p>
          <a:p>
            <a:pPr marL="457200" lvl="0" indent="-317500" algn="l" rtl="0">
              <a:lnSpc>
                <a:spcPct val="150000"/>
              </a:lnSpc>
              <a:spcBef>
                <a:spcPts val="0"/>
              </a:spcBef>
              <a:spcAft>
                <a:spcPts val="0"/>
              </a:spcAft>
              <a:buSzPts val="1400"/>
              <a:buChar char="●"/>
            </a:pPr>
            <a:r>
              <a:rPr lang="en"/>
              <a:t>Limitations of liability are often requested by vendors</a:t>
            </a:r>
            <a:br>
              <a:rPr lang="en"/>
            </a:br>
            <a:endParaRPr/>
          </a:p>
          <a:p>
            <a:pPr marL="457200" lvl="0" indent="-317500" algn="l" rtl="0">
              <a:lnSpc>
                <a:spcPct val="150000"/>
              </a:lnSpc>
              <a:spcBef>
                <a:spcPts val="0"/>
              </a:spcBef>
              <a:spcAft>
                <a:spcPts val="0"/>
              </a:spcAft>
              <a:buSzPts val="1400"/>
              <a:buChar char="●"/>
            </a:pPr>
            <a:r>
              <a:rPr lang="en"/>
              <a:t>Work with legal to negotiate appropriate caps and remedies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4"/>
        <p:cNvGrpSpPr/>
        <p:nvPr/>
      </p:nvGrpSpPr>
      <p:grpSpPr>
        <a:xfrm>
          <a:off x="0" y="0"/>
          <a:ext cx="0" cy="0"/>
          <a:chOff x="0" y="0"/>
          <a:chExt cx="0" cy="0"/>
        </a:xfrm>
      </p:grpSpPr>
      <p:sp>
        <p:nvSpPr>
          <p:cNvPr id="1105" name="Google Shape;1105;g3736b5e132b_0_18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g3736b5e132b_0_183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 When to Bring in Counsel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06" name="Google Shape;1106;g3736b5e132b_0_1838"/>
          <p:cNvSpPr/>
          <p:nvPr/>
        </p:nvSpPr>
        <p:spPr>
          <a:xfrm>
            <a:off x="562925" y="1723124"/>
            <a:ext cx="5699700" cy="20859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Custom development or shared IP</a:t>
            </a:r>
            <a:br>
              <a:rPr lang="en"/>
            </a:br>
            <a:endParaRPr/>
          </a:p>
          <a:p>
            <a:pPr marL="457200" lvl="0" indent="-317500" algn="l" rtl="0">
              <a:lnSpc>
                <a:spcPct val="150000"/>
              </a:lnSpc>
              <a:spcBef>
                <a:spcPts val="0"/>
              </a:spcBef>
              <a:spcAft>
                <a:spcPts val="0"/>
              </a:spcAft>
              <a:buSzPts val="1400"/>
              <a:buChar char="●"/>
            </a:pPr>
            <a:r>
              <a:rPr lang="en"/>
              <a:t>Data rights concerns</a:t>
            </a:r>
            <a:br>
              <a:rPr lang="en"/>
            </a:br>
            <a:endParaRPr/>
          </a:p>
          <a:p>
            <a:pPr marL="457200" lvl="0" indent="-317500" algn="l" rtl="0">
              <a:lnSpc>
                <a:spcPct val="150000"/>
              </a:lnSpc>
              <a:spcBef>
                <a:spcPts val="0"/>
              </a:spcBef>
              <a:spcAft>
                <a:spcPts val="0"/>
              </a:spcAft>
              <a:buSzPts val="1400"/>
              <a:buChar char="●"/>
            </a:pPr>
            <a:r>
              <a:rPr lang="en"/>
              <a:t>Cloud storage of sensitive data</a:t>
            </a:r>
            <a:br>
              <a:rPr lang="en"/>
            </a:br>
            <a:endParaRPr/>
          </a:p>
          <a:p>
            <a:pPr marL="457200" lvl="0" indent="-317500" algn="l" rtl="0">
              <a:lnSpc>
                <a:spcPct val="150000"/>
              </a:lnSpc>
              <a:spcBef>
                <a:spcPts val="0"/>
              </a:spcBef>
              <a:spcAft>
                <a:spcPts val="0"/>
              </a:spcAft>
              <a:buSzPts val="1400"/>
              <a:buChar char="●"/>
            </a:pPr>
            <a:r>
              <a:rPr lang="en"/>
              <a:t>Third-party tools with unclear licensing</a:t>
            </a:r>
            <a:br>
              <a:rPr lang="en"/>
            </a:br>
            <a:endParaRPr/>
          </a:p>
          <a:p>
            <a:pPr marL="457200" lvl="0" indent="-317500" algn="l" rtl="0">
              <a:lnSpc>
                <a:spcPct val="150000"/>
              </a:lnSpc>
              <a:spcBef>
                <a:spcPts val="0"/>
              </a:spcBef>
              <a:spcAft>
                <a:spcPts val="0"/>
              </a:spcAft>
              <a:buSzPts val="1400"/>
              <a:buChar char="●"/>
            </a:pPr>
            <a:r>
              <a:rPr lang="en"/>
              <a:t>Any protest risk or performance dispute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sp>
        <p:nvSpPr>
          <p:cNvPr id="741" name="Google Shape;741;g3736b5e132b_0_1518">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3736b5e132b_0_1518">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3736b5e132b_0_1518">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3736b5e132b_0_1518"/>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45" name="Google Shape;745;g3736b5e132b_0_1518"/>
          <p:cNvSpPr/>
          <p:nvPr/>
        </p:nvSpPr>
        <p:spPr>
          <a:xfrm>
            <a:off x="3492975" y="526925"/>
            <a:ext cx="5168100" cy="4105500"/>
          </a:xfrm>
          <a:prstGeom prst="rect">
            <a:avLst/>
          </a:prstGeom>
          <a:noFill/>
          <a:ln>
            <a:noFill/>
          </a:ln>
        </p:spPr>
        <p:txBody>
          <a:bodyPr spcFirstLastPara="1" wrap="square" lIns="91425" tIns="45700" rIns="91425" bIns="45700" anchor="ctr" anchorCtr="0">
            <a:noAutofit/>
          </a:bodyPr>
          <a:lstStyle/>
          <a:p>
            <a:pPr marL="457200" lvl="0" indent="-323850" algn="l" rtl="0">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Identify how to apply flexibilities within the FAR to develop an acquisition strategy tailored for digital services.</a:t>
            </a:r>
            <a:endParaRPr sz="1500">
              <a:solidFill>
                <a:schemeClr val="dk1"/>
              </a:solidFill>
              <a:latin typeface="Inter"/>
              <a:ea typeface="Inter"/>
              <a:cs typeface="Inter"/>
              <a:sym typeface="Inter"/>
            </a:endParaRPr>
          </a:p>
          <a:p>
            <a:pPr marL="457200" lvl="0" indent="0" algn="l" rtl="0">
              <a:spcBef>
                <a:spcPts val="0"/>
              </a:spcBef>
              <a:spcAft>
                <a:spcPts val="0"/>
              </a:spcAft>
              <a:buNone/>
            </a:pPr>
            <a:endParaRPr sz="1500">
              <a:solidFill>
                <a:schemeClr val="dk1"/>
              </a:solidFill>
              <a:latin typeface="Inter"/>
              <a:ea typeface="Inter"/>
              <a:cs typeface="Inter"/>
              <a:sym typeface="Inter"/>
            </a:endParaRPr>
          </a:p>
          <a:p>
            <a:pPr marL="457200" lvl="0" indent="-323850" algn="l" rtl="0">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Select appropriate evaluation methods and criteria related to cost, pricing, terms and conditions, cybersecurity, and data rights.</a:t>
            </a:r>
            <a:endParaRPr sz="1500">
              <a:solidFill>
                <a:schemeClr val="dk1"/>
              </a:solidFill>
              <a:latin typeface="Inter"/>
              <a:ea typeface="Inter"/>
              <a:cs typeface="Inter"/>
              <a:sym typeface="Inter"/>
            </a:endParaRPr>
          </a:p>
          <a:p>
            <a:pPr marL="457200" lvl="0" indent="0" algn="l" rtl="0">
              <a:spcBef>
                <a:spcPts val="0"/>
              </a:spcBef>
              <a:spcAft>
                <a:spcPts val="0"/>
              </a:spcAft>
              <a:buNone/>
            </a:pPr>
            <a:endParaRPr sz="1500">
              <a:solidFill>
                <a:schemeClr val="dk1"/>
              </a:solidFill>
              <a:latin typeface="Inter"/>
              <a:ea typeface="Inter"/>
              <a:cs typeface="Inter"/>
              <a:sym typeface="Inter"/>
            </a:endParaRPr>
          </a:p>
          <a:p>
            <a:pPr marL="457200" marR="0" lvl="0" indent="-323850" algn="l" rtl="0">
              <a:lnSpc>
                <a:spcPct val="10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Assess vendor maturity and capability to deliver a digital product based on defined needs and success criteria</a:t>
            </a:r>
            <a:endParaRPr sz="1850" b="1">
              <a:latin typeface="Inter"/>
              <a:ea typeface="Inter"/>
              <a:cs typeface="Inter"/>
              <a:sym typeface="Inte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2"/>
        <p:cNvGrpSpPr/>
        <p:nvPr/>
      </p:nvGrpSpPr>
      <p:grpSpPr>
        <a:xfrm>
          <a:off x="0" y="0"/>
          <a:ext cx="0" cy="0"/>
          <a:chOff x="0" y="0"/>
          <a:chExt cx="0" cy="0"/>
        </a:xfrm>
      </p:grpSpPr>
      <p:sp>
        <p:nvSpPr>
          <p:cNvPr id="1113" name="Google Shape;1113;g3736b5e132b_0_18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3736b5e132b_0_184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14" name="Google Shape;1114;g3736b5e132b_0_1845"/>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Legal compliance isn’t just a checkbox—it's foundational</a:t>
            </a:r>
            <a:br>
              <a:rPr lang="en"/>
            </a:br>
            <a:endParaRPr/>
          </a:p>
          <a:p>
            <a:pPr marL="457200" lvl="0" indent="-317500" algn="l" rtl="0">
              <a:lnSpc>
                <a:spcPct val="150000"/>
              </a:lnSpc>
              <a:spcBef>
                <a:spcPts val="0"/>
              </a:spcBef>
              <a:spcAft>
                <a:spcPts val="0"/>
              </a:spcAft>
              <a:buSzPts val="1400"/>
              <a:buChar char="●"/>
            </a:pPr>
            <a:r>
              <a:rPr lang="en"/>
              <a:t>Understand data rights, IP, and licensing before signing</a:t>
            </a:r>
            <a:br>
              <a:rPr lang="en"/>
            </a:br>
            <a:endParaRPr/>
          </a:p>
          <a:p>
            <a:pPr marL="457200" lvl="0" indent="-317500" algn="l" rtl="0">
              <a:lnSpc>
                <a:spcPct val="150000"/>
              </a:lnSpc>
              <a:spcBef>
                <a:spcPts val="0"/>
              </a:spcBef>
              <a:spcAft>
                <a:spcPts val="0"/>
              </a:spcAft>
              <a:buSzPts val="1400"/>
              <a:buChar char="●"/>
            </a:pPr>
            <a:r>
              <a:rPr lang="en"/>
              <a:t>Use legal tools to protect mission outcomes and avoid vendor lock-in</a:t>
            </a:r>
            <a:endParaRPr/>
          </a:p>
          <a:p>
            <a:pPr marL="457200" lvl="0" indent="0" algn="l" rtl="0">
              <a:lnSpc>
                <a:spcPct val="150000"/>
              </a:lnSpc>
              <a:spcBef>
                <a:spcPts val="0"/>
              </a:spcBef>
              <a:spcAft>
                <a:spcPts val="0"/>
              </a:spcAft>
              <a:buNone/>
            </a:pPr>
            <a:endParaRPr/>
          </a:p>
          <a:p>
            <a:pPr marL="457200" lvl="0" indent="-317500" algn="l" rtl="0">
              <a:lnSpc>
                <a:spcPct val="150000"/>
              </a:lnSpc>
              <a:spcBef>
                <a:spcPts val="0"/>
              </a:spcBef>
              <a:spcAft>
                <a:spcPts val="0"/>
              </a:spcAft>
              <a:buSzPts val="1400"/>
              <a:buChar char="●"/>
            </a:pPr>
            <a:r>
              <a:rPr lang="en"/>
              <a:t>When in doubt: ask early, not later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0"/>
        <p:cNvGrpSpPr/>
        <p:nvPr/>
      </p:nvGrpSpPr>
      <p:grpSpPr>
        <a:xfrm>
          <a:off x="0" y="0"/>
          <a:ext cx="0" cy="0"/>
          <a:chOff x="0" y="0"/>
          <a:chExt cx="0" cy="0"/>
        </a:xfrm>
      </p:grpSpPr>
      <p:sp>
        <p:nvSpPr>
          <p:cNvPr id="1121" name="Google Shape;1121;g3736b5e132b_0_18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3736b5e132b_0_185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22" name="Google Shape;1122;g3736b5e132b_0_1852"/>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a:t>Your agency is procuring a new cloud-based platform. The vendor offers limited data rights and proprietary encryption. What questions would you raise before award?</a:t>
            </a:r>
            <a:endParaRPr sz="1400" b="0" i="0" u="none" strike="noStrike" cap="none">
              <a:solidFill>
                <a:srgbClr val="000000"/>
              </a:solidFill>
              <a:latin typeface="Arial"/>
              <a:ea typeface="Arial"/>
              <a:cs typeface="Arial"/>
              <a:sym typeface="Arial"/>
            </a:endParaRPr>
          </a:p>
        </p:txBody>
      </p:sp>
      <p:pic>
        <p:nvPicPr>
          <p:cNvPr id="1124" name="Google Shape;1124;g3736b5e132b_0_185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9"/>
        <p:cNvGrpSpPr/>
        <p:nvPr/>
      </p:nvGrpSpPr>
      <p:grpSpPr>
        <a:xfrm>
          <a:off x="0" y="0"/>
          <a:ext cx="0" cy="0"/>
          <a:chOff x="0" y="0"/>
          <a:chExt cx="0" cy="0"/>
        </a:xfrm>
      </p:grpSpPr>
      <p:sp>
        <p:nvSpPr>
          <p:cNvPr id="1130" name="Google Shape;1130;g3736b5e132b_0_1860">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3736b5e132b_0_1860"/>
          <p:cNvSpPr>
            <a:spLocks noGrp="1"/>
          </p:cNvSpPr>
          <p:nvPr>
            <p:ph type="title" idx="4294967295"/>
          </p:nvPr>
        </p:nvSpPr>
        <p:spPr>
          <a:xfrm>
            <a:off x="490025" y="21931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Multi-Vendor Contracts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6"/>
        <p:cNvGrpSpPr/>
        <p:nvPr/>
      </p:nvGrpSpPr>
      <p:grpSpPr>
        <a:xfrm>
          <a:off x="0" y="0"/>
          <a:ext cx="0" cy="0"/>
          <a:chOff x="0" y="0"/>
          <a:chExt cx="0" cy="0"/>
        </a:xfrm>
      </p:grpSpPr>
      <p:sp>
        <p:nvSpPr>
          <p:cNvPr id="1137" name="Google Shape;1137;g3736b5e132b_0_18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3736b5e132b_0_186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Learning 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38" name="Google Shape;1138;g3736b5e132b_0_186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Understand dynamics of competition and collaboration in multi-vendor contracts</a:t>
            </a:r>
            <a:br>
              <a:rPr lang="en"/>
            </a:br>
            <a:endParaRPr/>
          </a:p>
          <a:p>
            <a:pPr marL="457200" lvl="0" indent="-317500" algn="l" rtl="0">
              <a:lnSpc>
                <a:spcPct val="150000"/>
              </a:lnSpc>
              <a:spcBef>
                <a:spcPts val="0"/>
              </a:spcBef>
              <a:spcAft>
                <a:spcPts val="0"/>
              </a:spcAft>
              <a:buSzPts val="1400"/>
              <a:buChar char="●"/>
            </a:pPr>
            <a:r>
              <a:rPr lang="en"/>
              <a:t>Identify strategies to promote fairness, trust, and transparency</a:t>
            </a:r>
            <a:br>
              <a:rPr lang="en"/>
            </a:br>
            <a:endParaRPr/>
          </a:p>
          <a:p>
            <a:pPr marL="457200" lvl="0" indent="-317500" algn="l" rtl="0">
              <a:lnSpc>
                <a:spcPct val="150000"/>
              </a:lnSpc>
              <a:spcBef>
                <a:spcPts val="0"/>
              </a:spcBef>
              <a:spcAft>
                <a:spcPts val="0"/>
              </a:spcAft>
              <a:buSzPts val="1400"/>
              <a:buChar char="●"/>
            </a:pPr>
            <a:r>
              <a:rPr lang="en"/>
              <a:t>Recognize risks and mitigation strategies</a:t>
            </a:r>
            <a:br>
              <a:rPr lang="en"/>
            </a:br>
            <a:endParaRPr/>
          </a:p>
          <a:p>
            <a:pPr marL="457200" lvl="0" indent="-317500" algn="l" rtl="0">
              <a:lnSpc>
                <a:spcPct val="150000"/>
              </a:lnSpc>
              <a:spcBef>
                <a:spcPts val="0"/>
              </a:spcBef>
              <a:spcAft>
                <a:spcPts val="0"/>
              </a:spcAft>
              <a:buSzPts val="1400"/>
              <a:buChar char="●"/>
            </a:pPr>
            <a:r>
              <a:rPr lang="en"/>
              <a:t>Apply real-world examples to acquisition planning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44"/>
        <p:cNvGrpSpPr/>
        <p:nvPr/>
      </p:nvGrpSpPr>
      <p:grpSpPr>
        <a:xfrm>
          <a:off x="0" y="0"/>
          <a:ext cx="0" cy="0"/>
          <a:chOff x="0" y="0"/>
          <a:chExt cx="0" cy="0"/>
        </a:xfrm>
      </p:grpSpPr>
      <p:sp>
        <p:nvSpPr>
          <p:cNvPr id="1145" name="Google Shape;1145;g3736b5e132b_0_18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3736b5e132b_0_187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Multi-Vendor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46" name="Google Shape;1146;g3736b5e132b_0_187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Use IDIQs, BPAs, or modular contracting</a:t>
            </a:r>
            <a:br>
              <a:rPr lang="en"/>
            </a:br>
            <a:endParaRPr/>
          </a:p>
          <a:p>
            <a:pPr marL="457200" lvl="0" indent="-317500" algn="l" rtl="0">
              <a:lnSpc>
                <a:spcPct val="150000"/>
              </a:lnSpc>
              <a:spcBef>
                <a:spcPts val="0"/>
              </a:spcBef>
              <a:spcAft>
                <a:spcPts val="0"/>
              </a:spcAft>
              <a:buSzPts val="1400"/>
              <a:buChar char="●"/>
            </a:pPr>
            <a:r>
              <a:rPr lang="en"/>
              <a:t>Enable agility and resilience</a:t>
            </a:r>
            <a:br>
              <a:rPr lang="en"/>
            </a:br>
            <a:endParaRPr/>
          </a:p>
          <a:p>
            <a:pPr marL="457200" lvl="0" indent="-317500" algn="l" rtl="0">
              <a:lnSpc>
                <a:spcPct val="150000"/>
              </a:lnSpc>
              <a:spcBef>
                <a:spcPts val="0"/>
              </a:spcBef>
              <a:spcAft>
                <a:spcPts val="0"/>
              </a:spcAft>
              <a:buSzPts val="1400"/>
              <a:buChar char="●"/>
            </a:pPr>
            <a:r>
              <a:rPr lang="en"/>
              <a:t>Require active oversight—not set-it-and-forget-it</a:t>
            </a:r>
            <a:br>
              <a:rPr lang="en"/>
            </a:br>
            <a:endParaRPr/>
          </a:p>
          <a:p>
            <a:pPr marL="457200" lvl="0" indent="-317500" algn="l" rtl="0">
              <a:lnSpc>
                <a:spcPct val="150000"/>
              </a:lnSpc>
              <a:spcBef>
                <a:spcPts val="0"/>
              </a:spcBef>
              <a:spcAft>
                <a:spcPts val="0"/>
              </a:spcAft>
              <a:buSzPts val="1400"/>
              <a:buChar char="●"/>
            </a:pPr>
            <a:r>
              <a:rPr lang="en"/>
              <a:t>Example: VA’s CEDAR &amp; SPRUCE Contracts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2"/>
        <p:cNvGrpSpPr/>
        <p:nvPr/>
      </p:nvGrpSpPr>
      <p:grpSpPr>
        <a:xfrm>
          <a:off x="0" y="0"/>
          <a:ext cx="0" cy="0"/>
          <a:chOff x="0" y="0"/>
          <a:chExt cx="0" cy="0"/>
        </a:xfrm>
      </p:grpSpPr>
      <p:sp>
        <p:nvSpPr>
          <p:cNvPr id="1153" name="Google Shape;1153;g3736b5e132b_0_18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3736b5e132b_0_188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Modular + Multi-Vendor Works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54" name="Google Shape;1154;g3736b5e132b_0_188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Aligns with Agile and iterative delivery</a:t>
            </a:r>
            <a:br>
              <a:rPr lang="en"/>
            </a:br>
            <a:endParaRPr/>
          </a:p>
          <a:p>
            <a:pPr marL="457200" lvl="0" indent="-317500" algn="l" rtl="0">
              <a:lnSpc>
                <a:spcPct val="150000"/>
              </a:lnSpc>
              <a:spcBef>
                <a:spcPts val="0"/>
              </a:spcBef>
              <a:spcAft>
                <a:spcPts val="0"/>
              </a:spcAft>
              <a:buSzPts val="1400"/>
              <a:buChar char="●"/>
            </a:pPr>
            <a:r>
              <a:rPr lang="en"/>
              <a:t>Reduces vendor lock-in</a:t>
            </a:r>
            <a:br>
              <a:rPr lang="en"/>
            </a:br>
            <a:endParaRPr/>
          </a:p>
          <a:p>
            <a:pPr marL="457200" lvl="0" indent="-317500" algn="l" rtl="0">
              <a:lnSpc>
                <a:spcPct val="150000"/>
              </a:lnSpc>
              <a:spcBef>
                <a:spcPts val="0"/>
              </a:spcBef>
              <a:spcAft>
                <a:spcPts val="0"/>
              </a:spcAft>
              <a:buSzPts val="1400"/>
              <a:buChar char="●"/>
            </a:pPr>
            <a:r>
              <a:rPr lang="en"/>
              <a:t>Supports performance improvement</a:t>
            </a:r>
            <a:br>
              <a:rPr lang="en"/>
            </a:br>
            <a:endParaRPr/>
          </a:p>
          <a:p>
            <a:pPr marL="457200" lvl="0" indent="-317500" algn="l" rtl="0">
              <a:lnSpc>
                <a:spcPct val="150000"/>
              </a:lnSpc>
              <a:spcBef>
                <a:spcPts val="0"/>
              </a:spcBef>
              <a:spcAft>
                <a:spcPts val="0"/>
              </a:spcAft>
              <a:buSzPts val="1400"/>
              <a:buChar char="●"/>
            </a:pPr>
            <a:r>
              <a:rPr lang="en"/>
              <a:t>Encourages parallel delivery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9"/>
        <p:cNvGrpSpPr/>
        <p:nvPr/>
      </p:nvGrpSpPr>
      <p:grpSpPr>
        <a:xfrm>
          <a:off x="0" y="0"/>
          <a:ext cx="0" cy="0"/>
          <a:chOff x="0" y="0"/>
          <a:chExt cx="0" cy="0"/>
        </a:xfrm>
      </p:grpSpPr>
      <p:sp>
        <p:nvSpPr>
          <p:cNvPr id="1160" name="Google Shape;1160;g3736b5e132b_0_188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g3736b5e132b_0_188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162" name="Google Shape;1162;g3736b5e132b_0_1887"/>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How many of you have worked on a contract with multiple vendors before?</a:t>
            </a:r>
            <a:endParaRPr sz="1600">
              <a:latin typeface="Inter"/>
              <a:ea typeface="Inter"/>
              <a:cs typeface="Inter"/>
              <a:sym typeface="Inter"/>
            </a:endParaRPr>
          </a:p>
        </p:txBody>
      </p:sp>
      <p:pic>
        <p:nvPicPr>
          <p:cNvPr id="1163" name="Google Shape;1163;g3736b5e132b_0_1887"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8"/>
        <p:cNvGrpSpPr/>
        <p:nvPr/>
      </p:nvGrpSpPr>
      <p:grpSpPr>
        <a:xfrm>
          <a:off x="0" y="0"/>
          <a:ext cx="0" cy="0"/>
          <a:chOff x="0" y="0"/>
          <a:chExt cx="0" cy="0"/>
        </a:xfrm>
      </p:grpSpPr>
      <p:sp>
        <p:nvSpPr>
          <p:cNvPr id="1169" name="Google Shape;1169;g3736b5e132b_0_18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3736b5e132b_0_189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Scaling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0" name="Google Shape;1170;g3736b5e132b_0_189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Each team manages its own backlog</a:t>
            </a:r>
            <a:br>
              <a:rPr lang="en"/>
            </a:br>
            <a:endParaRPr/>
          </a:p>
          <a:p>
            <a:pPr marL="457200" lvl="0" indent="-317500" algn="l" rtl="0">
              <a:lnSpc>
                <a:spcPct val="150000"/>
              </a:lnSpc>
              <a:spcBef>
                <a:spcPts val="0"/>
              </a:spcBef>
              <a:spcAft>
                <a:spcPts val="0"/>
              </a:spcAft>
              <a:buSzPts val="1400"/>
              <a:buChar char="●"/>
            </a:pPr>
            <a:r>
              <a:rPr lang="en"/>
              <a:t>Shared cadence &amp; coordination points (e.g., sprint reviews)</a:t>
            </a:r>
            <a:br>
              <a:rPr lang="en"/>
            </a:br>
            <a:endParaRPr/>
          </a:p>
          <a:p>
            <a:pPr marL="457200" lvl="0" indent="-317500" algn="l" rtl="0">
              <a:lnSpc>
                <a:spcPct val="150000"/>
              </a:lnSpc>
              <a:spcBef>
                <a:spcPts val="0"/>
              </a:spcBef>
              <a:spcAft>
                <a:spcPts val="0"/>
              </a:spcAft>
              <a:buSzPts val="1400"/>
              <a:buChar char="●"/>
            </a:pPr>
            <a:r>
              <a:rPr lang="en"/>
              <a:t>Success factors: clear vision, role definition, integrated feedback loops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6"/>
        <p:cNvGrpSpPr/>
        <p:nvPr/>
      </p:nvGrpSpPr>
      <p:grpSpPr>
        <a:xfrm>
          <a:off x="0" y="0"/>
          <a:ext cx="0" cy="0"/>
          <a:chOff x="0" y="0"/>
          <a:chExt cx="0" cy="0"/>
        </a:xfrm>
      </p:grpSpPr>
      <p:sp>
        <p:nvSpPr>
          <p:cNvPr id="1177" name="Google Shape;1177;g3736b5e132b_0_190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3736b5e132b_0_190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Insight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8" name="Google Shape;1178;g3736b5e132b_0_1901"/>
          <p:cNvSpPr/>
          <p:nvPr/>
        </p:nvSpPr>
        <p:spPr>
          <a:xfrm>
            <a:off x="562925" y="1295395"/>
            <a:ext cx="5699700" cy="9459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i="1" dirty="0"/>
              <a:t>“You’re not just managing contracts. You’re managing a marketplace.”</a:t>
            </a:r>
            <a:endParaRPr sz="1400" b="0" i="1" u="none" strike="noStrike" cap="none" dirty="0">
              <a:solidFill>
                <a:srgbClr val="000000"/>
              </a:solidFill>
              <a:latin typeface="Arial"/>
              <a:ea typeface="Arial"/>
              <a:cs typeface="Arial"/>
              <a:sym typeface="Arial"/>
            </a:endParaRPr>
          </a:p>
        </p:txBody>
      </p:sp>
      <p:sp>
        <p:nvSpPr>
          <p:cNvPr id="1180" name="Google Shape;1180;g3736b5e132b_0_1901"/>
          <p:cNvSpPr txBox="1"/>
          <p:nvPr/>
        </p:nvSpPr>
        <p:spPr>
          <a:xfrm>
            <a:off x="609600" y="2345025"/>
            <a:ext cx="56997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Fair opportunity = real competition</a:t>
            </a:r>
            <a:br>
              <a:rPr lang="en" dirty="0"/>
            </a:br>
            <a:endParaRPr dirty="0"/>
          </a:p>
          <a:p>
            <a:pPr marL="457200" lvl="0" indent="-317500" algn="l" rtl="0">
              <a:spcBef>
                <a:spcPts val="0"/>
              </a:spcBef>
              <a:spcAft>
                <a:spcPts val="0"/>
              </a:spcAft>
              <a:buSzPts val="1400"/>
              <a:buChar char="●"/>
            </a:pPr>
            <a:r>
              <a:rPr lang="en" dirty="0"/>
              <a:t>Transparency = trust</a:t>
            </a:r>
            <a:br>
              <a:rPr lang="en" dirty="0"/>
            </a:br>
            <a:endParaRPr dirty="0"/>
          </a:p>
          <a:p>
            <a:pPr marL="457200" lvl="0" indent="-317500" algn="l" rtl="0">
              <a:spcBef>
                <a:spcPts val="0"/>
              </a:spcBef>
              <a:spcAft>
                <a:spcPts val="0"/>
              </a:spcAft>
              <a:buSzPts val="1400"/>
              <a:buChar char="●"/>
            </a:pPr>
            <a:r>
              <a:rPr lang="en" dirty="0"/>
              <a:t>Feedback = continuous improvement</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5"/>
        <p:cNvGrpSpPr/>
        <p:nvPr/>
      </p:nvGrpSpPr>
      <p:grpSpPr>
        <a:xfrm>
          <a:off x="0" y="0"/>
          <a:ext cx="0" cy="0"/>
          <a:chOff x="0" y="0"/>
          <a:chExt cx="0" cy="0"/>
        </a:xfrm>
      </p:grpSpPr>
      <p:sp>
        <p:nvSpPr>
          <p:cNvPr id="1186" name="Google Shape;1186;g3736b5e132b_0_19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3736b5e132b_0_190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Culture as an Operational Lever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87" name="Google Shape;1187;g3736b5e132b_0_190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Government tone shapes vendor behavior</a:t>
            </a:r>
            <a:br>
              <a:rPr lang="en"/>
            </a:br>
            <a:endParaRPr/>
          </a:p>
          <a:p>
            <a:pPr marL="457200" lvl="0" indent="-317500" algn="l" rtl="0">
              <a:lnSpc>
                <a:spcPct val="150000"/>
              </a:lnSpc>
              <a:spcBef>
                <a:spcPts val="0"/>
              </a:spcBef>
              <a:spcAft>
                <a:spcPts val="0"/>
              </a:spcAft>
              <a:buSzPts val="1400"/>
              <a:buChar char="●"/>
            </a:pPr>
            <a:r>
              <a:rPr lang="en"/>
              <a:t>Build trust through:</a:t>
            </a:r>
            <a:endParaRPr/>
          </a:p>
          <a:p>
            <a:pPr marL="914400" lvl="1" indent="-317500" algn="l" rtl="0">
              <a:lnSpc>
                <a:spcPct val="115000"/>
              </a:lnSpc>
              <a:spcBef>
                <a:spcPts val="0"/>
              </a:spcBef>
              <a:spcAft>
                <a:spcPts val="0"/>
              </a:spcAft>
              <a:buSzPts val="1400"/>
              <a:buChar char="○"/>
            </a:pPr>
            <a:r>
              <a:rPr lang="en"/>
              <a:t>Quarterly syncs</a:t>
            </a:r>
            <a:br>
              <a:rPr lang="en"/>
            </a:br>
            <a:endParaRPr/>
          </a:p>
          <a:p>
            <a:pPr marL="914400" lvl="1" indent="-317500" algn="l" rtl="0">
              <a:lnSpc>
                <a:spcPct val="115000"/>
              </a:lnSpc>
              <a:spcBef>
                <a:spcPts val="0"/>
              </a:spcBef>
              <a:spcAft>
                <a:spcPts val="0"/>
              </a:spcAft>
              <a:buSzPts val="1400"/>
              <a:buChar char="○"/>
            </a:pPr>
            <a:r>
              <a:rPr lang="en"/>
              <a:t>Transparent debriefs</a:t>
            </a:r>
            <a:br>
              <a:rPr lang="en"/>
            </a:br>
            <a:endParaRPr/>
          </a:p>
          <a:p>
            <a:pPr marL="914400" lvl="1" indent="-317500" algn="l" rtl="0">
              <a:lnSpc>
                <a:spcPct val="115000"/>
              </a:lnSpc>
              <a:spcBef>
                <a:spcPts val="0"/>
              </a:spcBef>
              <a:spcAft>
                <a:spcPts val="0"/>
              </a:spcAft>
              <a:buSzPts val="1400"/>
              <a:buChar char="○"/>
            </a:pPr>
            <a:r>
              <a:rPr lang="en"/>
              <a:t>Constructive tone in meetings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0"/>
        <p:cNvGrpSpPr/>
        <p:nvPr/>
      </p:nvGrpSpPr>
      <p:grpSpPr>
        <a:xfrm>
          <a:off x="0" y="0"/>
          <a:ext cx="0" cy="0"/>
          <a:chOff x="0" y="0"/>
          <a:chExt cx="0" cy="0"/>
        </a:xfrm>
      </p:grpSpPr>
      <p:sp>
        <p:nvSpPr>
          <p:cNvPr id="751" name="Google Shape;751;g3736b5e132b_0_15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3736b5e132b_0_152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an Acquisition Strategy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52" name="Google Shape;752;g3736b5e132b_0_152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Aligns acquisition planning with mission goals</a:t>
            </a:r>
            <a:br>
              <a:rPr lang="en"/>
            </a:br>
            <a:endParaRPr/>
          </a:p>
          <a:p>
            <a:pPr marL="457200" lvl="0" indent="-317500" algn="l" rtl="0">
              <a:lnSpc>
                <a:spcPct val="150000"/>
              </a:lnSpc>
              <a:spcBef>
                <a:spcPts val="0"/>
              </a:spcBef>
              <a:spcAft>
                <a:spcPts val="0"/>
              </a:spcAft>
              <a:buSzPts val="1400"/>
              <a:buChar char="●"/>
            </a:pPr>
            <a:r>
              <a:rPr lang="en"/>
              <a:t>Encourages collaboration early</a:t>
            </a:r>
            <a:br>
              <a:rPr lang="en"/>
            </a:br>
            <a:endParaRPr/>
          </a:p>
          <a:p>
            <a:pPr marL="457200" lvl="0" indent="-317500" algn="l" rtl="0">
              <a:lnSpc>
                <a:spcPct val="150000"/>
              </a:lnSpc>
              <a:spcBef>
                <a:spcPts val="0"/>
              </a:spcBef>
              <a:spcAft>
                <a:spcPts val="0"/>
              </a:spcAft>
              <a:buSzPts val="1400"/>
              <a:buChar char="●"/>
            </a:pPr>
            <a:r>
              <a:rPr lang="en"/>
              <a:t>Supports flexible and outcome-focused delivery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3"/>
        <p:cNvGrpSpPr/>
        <p:nvPr/>
      </p:nvGrpSpPr>
      <p:grpSpPr>
        <a:xfrm>
          <a:off x="0" y="0"/>
          <a:ext cx="0" cy="0"/>
          <a:chOff x="0" y="0"/>
          <a:chExt cx="0" cy="0"/>
        </a:xfrm>
      </p:grpSpPr>
      <p:sp>
        <p:nvSpPr>
          <p:cNvPr id="1194" name="Google Shape;1194;g3736b5e132b_0_19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3736b5e132b_0_191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Equity in Vendor Capabilities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95" name="Google Shape;1195;g3736b5e132b_0_191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Not all vendors have the same experience</a:t>
            </a:r>
            <a:br>
              <a:rPr lang="en"/>
            </a:br>
            <a:endParaRPr/>
          </a:p>
          <a:p>
            <a:pPr marL="457200" lvl="0" indent="-317500" algn="l" rtl="0">
              <a:lnSpc>
                <a:spcPct val="150000"/>
              </a:lnSpc>
              <a:spcBef>
                <a:spcPts val="0"/>
              </a:spcBef>
              <a:spcAft>
                <a:spcPts val="0"/>
              </a:spcAft>
              <a:buSzPts val="1400"/>
              <a:buChar char="●"/>
            </a:pPr>
            <a:r>
              <a:rPr lang="en"/>
              <a:t>To support small or new vendors:</a:t>
            </a:r>
            <a:endParaRPr/>
          </a:p>
          <a:p>
            <a:pPr marL="914400" lvl="1" indent="-317500" algn="l" rtl="0">
              <a:lnSpc>
                <a:spcPct val="115000"/>
              </a:lnSpc>
              <a:spcBef>
                <a:spcPts val="0"/>
              </a:spcBef>
              <a:spcAft>
                <a:spcPts val="0"/>
              </a:spcAft>
              <a:buSzPts val="1400"/>
              <a:buChar char="○"/>
            </a:pPr>
            <a:r>
              <a:rPr lang="en"/>
              <a:t>Simplify task order formats</a:t>
            </a:r>
            <a:br>
              <a:rPr lang="en"/>
            </a:br>
            <a:endParaRPr/>
          </a:p>
          <a:p>
            <a:pPr marL="914400" lvl="1" indent="-317500" algn="l" rtl="0">
              <a:lnSpc>
                <a:spcPct val="115000"/>
              </a:lnSpc>
              <a:spcBef>
                <a:spcPts val="0"/>
              </a:spcBef>
              <a:spcAft>
                <a:spcPts val="0"/>
              </a:spcAft>
              <a:buSzPts val="1400"/>
              <a:buChar char="○"/>
            </a:pPr>
            <a:r>
              <a:rPr lang="en"/>
              <a:t>Offer due diligence calls</a:t>
            </a:r>
            <a:br>
              <a:rPr lang="en"/>
            </a:br>
            <a:endParaRPr/>
          </a:p>
          <a:p>
            <a:pPr marL="914400" lvl="1" indent="-317500" algn="l" rtl="0">
              <a:lnSpc>
                <a:spcPct val="115000"/>
              </a:lnSpc>
              <a:spcBef>
                <a:spcPts val="0"/>
              </a:spcBef>
              <a:spcAft>
                <a:spcPts val="0"/>
              </a:spcAft>
              <a:buSzPts val="1400"/>
              <a:buChar char="○"/>
            </a:pPr>
            <a:r>
              <a:rPr lang="en"/>
              <a:t>Consider splitting tasks for accessibility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1"/>
        <p:cNvGrpSpPr/>
        <p:nvPr/>
      </p:nvGrpSpPr>
      <p:grpSpPr>
        <a:xfrm>
          <a:off x="0" y="0"/>
          <a:ext cx="0" cy="0"/>
          <a:chOff x="0" y="0"/>
          <a:chExt cx="0" cy="0"/>
        </a:xfrm>
      </p:grpSpPr>
      <p:sp>
        <p:nvSpPr>
          <p:cNvPr id="1202" name="Google Shape;1202;g3736b5e132b_0_19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3736b5e132b_0_192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Structure for Shared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03" name="Google Shape;1203;g3736b5e132b_0_192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50000"/>
              </a:lnSpc>
              <a:spcBef>
                <a:spcPts val="0"/>
              </a:spcBef>
              <a:spcAft>
                <a:spcPts val="0"/>
              </a:spcAft>
              <a:buSzPts val="1400"/>
              <a:buChar char="●"/>
            </a:pPr>
            <a:r>
              <a:rPr lang="en"/>
              <a:t>Use shared Definition of Done (DoD) and QASP</a:t>
            </a:r>
            <a:endParaRPr/>
          </a:p>
          <a:p>
            <a:pPr marL="457200" marR="0" lvl="0" indent="-317500" algn="l" rtl="0">
              <a:lnSpc>
                <a:spcPct val="150000"/>
              </a:lnSpc>
              <a:spcBef>
                <a:spcPts val="0"/>
              </a:spcBef>
              <a:spcAft>
                <a:spcPts val="0"/>
              </a:spcAft>
              <a:buSzPts val="1400"/>
              <a:buChar char="●"/>
            </a:pPr>
            <a:r>
              <a:rPr lang="en"/>
              <a:t>Publish task order forecasts and draft RFPs</a:t>
            </a:r>
            <a:endParaRPr/>
          </a:p>
          <a:p>
            <a:pPr marL="457200" marR="0" lvl="0" indent="-317500" algn="l" rtl="0">
              <a:lnSpc>
                <a:spcPct val="150000"/>
              </a:lnSpc>
              <a:spcBef>
                <a:spcPts val="0"/>
              </a:spcBef>
              <a:spcAft>
                <a:spcPts val="0"/>
              </a:spcAft>
              <a:buSzPts val="1400"/>
              <a:buChar char="●"/>
            </a:pPr>
            <a:r>
              <a:rPr lang="en"/>
              <a:t>Include vendors in retrospectives</a:t>
            </a:r>
            <a:endParaRPr/>
          </a:p>
          <a:p>
            <a:pPr marL="457200" marR="0" lvl="0" indent="-317500" algn="l" rtl="0">
              <a:lnSpc>
                <a:spcPct val="150000"/>
              </a:lnSpc>
              <a:spcBef>
                <a:spcPts val="0"/>
              </a:spcBef>
              <a:spcAft>
                <a:spcPts val="0"/>
              </a:spcAft>
              <a:buSzPts val="1400"/>
              <a:buChar char="●"/>
            </a:pPr>
            <a:r>
              <a:rPr lang="en"/>
              <a:t>Standardize templates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9"/>
        <p:cNvGrpSpPr/>
        <p:nvPr/>
      </p:nvGrpSpPr>
      <p:grpSpPr>
        <a:xfrm>
          <a:off x="0" y="0"/>
          <a:ext cx="0" cy="0"/>
          <a:chOff x="0" y="0"/>
          <a:chExt cx="0" cy="0"/>
        </a:xfrm>
      </p:grpSpPr>
      <p:sp>
        <p:nvSpPr>
          <p:cNvPr id="1210" name="Google Shape;1210;g3736b5e132b_0_19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3736b5e132b_0_1930">
            <a:extLst>
              <a:ext uri="{C183D7F6-B498-43B3-948B-1728B52AA6E4}">
                <adec:decorative xmlns:adec="http://schemas.microsoft.com/office/drawing/2017/decorative" val="1"/>
              </a:ext>
            </a:extLst>
          </p:cNvPr>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Google Shape;1212;g3736b5e132b_0_19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Vendor Collaboration Index (VCI)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213" name="Google Shape;1213;g3736b5e132b_0_1930"/>
          <p:cNvGraphicFramePr/>
          <p:nvPr>
            <p:extLst>
              <p:ext uri="{D42A27DB-BD31-4B8C-83A1-F6EECF244321}">
                <p14:modId xmlns:p14="http://schemas.microsoft.com/office/powerpoint/2010/main" val="3683080349"/>
              </p:ext>
            </p:extLst>
          </p:nvPr>
        </p:nvGraphicFramePr>
        <p:xfrm>
          <a:off x="342675" y="1388913"/>
          <a:ext cx="5352650" cy="2333200"/>
        </p:xfrm>
        <a:graphic>
          <a:graphicData uri="http://schemas.openxmlformats.org/drawingml/2006/table">
            <a:tbl>
              <a:tblPr firstRow="1">
                <a:noFill/>
                <a:tableStyleId>{7B06FF6A-EBF2-4061-A0AF-8353CC999A54}</a:tableStyleId>
              </a:tblPr>
              <a:tblGrid>
                <a:gridCol w="1614825">
                  <a:extLst>
                    <a:ext uri="{9D8B030D-6E8A-4147-A177-3AD203B41FA5}">
                      <a16:colId xmlns:a16="http://schemas.microsoft.com/office/drawing/2014/main" val="20000"/>
                    </a:ext>
                  </a:extLst>
                </a:gridCol>
                <a:gridCol w="3737825">
                  <a:extLst>
                    <a:ext uri="{9D8B030D-6E8A-4147-A177-3AD203B41FA5}">
                      <a16:colId xmlns:a16="http://schemas.microsoft.com/office/drawing/2014/main" val="20001"/>
                    </a:ext>
                  </a:extLst>
                </a:gridCol>
              </a:tblGrid>
              <a:tr h="624775">
                <a:tc>
                  <a:txBody>
                    <a:bodyPr/>
                    <a:lstStyle/>
                    <a:p>
                      <a:pPr marL="0" lvl="0" indent="0" algn="ctr" rtl="0">
                        <a:lnSpc>
                          <a:spcPct val="115000"/>
                        </a:lnSpc>
                        <a:spcBef>
                          <a:spcPts val="0"/>
                        </a:spcBef>
                        <a:spcAft>
                          <a:spcPts val="0"/>
                        </a:spcAft>
                        <a:buNone/>
                      </a:pPr>
                      <a:r>
                        <a:rPr lang="en" sz="1600" b="1"/>
                        <a:t>Rating</a:t>
                      </a:r>
                      <a:endParaRPr sz="16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Description</a:t>
                      </a:r>
                      <a:endParaRPr sz="16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69475">
                <a:tc>
                  <a:txBody>
                    <a:bodyPr/>
                    <a:lstStyle/>
                    <a:p>
                      <a:pPr marL="0" lvl="0" indent="0" algn="l" rtl="0">
                        <a:spcBef>
                          <a:spcPts val="0"/>
                        </a:spcBef>
                        <a:spcAft>
                          <a:spcPts val="0"/>
                        </a:spcAft>
                        <a:buNone/>
                      </a:pPr>
                      <a:r>
                        <a:rPr lang="en"/>
                        <a:t>5 – Exceptional</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Leads or enhances collaboration</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69475">
                <a:tc>
                  <a:txBody>
                    <a:bodyPr/>
                    <a:lstStyle/>
                    <a:p>
                      <a:pPr marL="0" lvl="0" indent="0" algn="l" rtl="0">
                        <a:spcBef>
                          <a:spcPts val="0"/>
                        </a:spcBef>
                        <a:spcAft>
                          <a:spcPts val="0"/>
                        </a:spcAft>
                        <a:buNone/>
                      </a:pPr>
                      <a:r>
                        <a:rPr lang="en"/>
                        <a:t>3 – Satisfactory</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t>Participates without friction</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69475">
                <a:tc>
                  <a:txBody>
                    <a:bodyPr/>
                    <a:lstStyle/>
                    <a:p>
                      <a:pPr marL="0" lvl="0" indent="0" algn="l" rtl="0">
                        <a:spcBef>
                          <a:spcPts val="0"/>
                        </a:spcBef>
                        <a:spcAft>
                          <a:spcPts val="0"/>
                        </a:spcAft>
                        <a:buNone/>
                      </a:pPr>
                      <a:r>
                        <a:rPr lang="en"/>
                        <a:t>1 – Unsatisfactory</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dirty="0"/>
                        <a:t>Blocks or avoids coordination</a:t>
                      </a: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14" name="Google Shape;1214;g3736b5e132b_0_1930"/>
          <p:cNvSpPr txBox="1"/>
          <p:nvPr/>
        </p:nvSpPr>
        <p:spPr>
          <a:xfrm>
            <a:off x="6024500" y="1239025"/>
            <a:ext cx="3000000" cy="228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solidFill>
                  <a:schemeClr val="lt1"/>
                </a:solidFill>
              </a:rPr>
              <a:t>Measured By:</a:t>
            </a:r>
            <a:endParaRPr b="1" dirty="0">
              <a:solidFill>
                <a:schemeClr val="lt1"/>
              </a:solidFill>
            </a:endParaRPr>
          </a:p>
          <a:p>
            <a:pPr marL="457200" lvl="0" indent="-317500" algn="l" rtl="0">
              <a:lnSpc>
                <a:spcPct val="115000"/>
              </a:lnSpc>
              <a:spcBef>
                <a:spcPts val="1200"/>
              </a:spcBef>
              <a:spcAft>
                <a:spcPts val="0"/>
              </a:spcAft>
              <a:buClr>
                <a:schemeClr val="lt1"/>
              </a:buClr>
              <a:buSzPts val="1400"/>
              <a:buChar char="●"/>
            </a:pPr>
            <a:r>
              <a:rPr lang="en" dirty="0">
                <a:solidFill>
                  <a:schemeClr val="lt1"/>
                </a:solidFill>
              </a:rPr>
              <a:t>Cross-vendor responsiveness</a:t>
            </a:r>
            <a:br>
              <a:rPr lang="en" dirty="0">
                <a:solidFill>
                  <a:schemeClr val="lt1"/>
                </a:solidFill>
              </a:rPr>
            </a:b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Joint retrospectives</a:t>
            </a:r>
            <a:br>
              <a:rPr lang="en" dirty="0">
                <a:solidFill>
                  <a:schemeClr val="lt1"/>
                </a:solidFill>
              </a:rPr>
            </a:b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Technical integration</a:t>
            </a:r>
            <a:br>
              <a:rPr lang="en" dirty="0">
                <a:solidFill>
                  <a:schemeClr val="lt1"/>
                </a:solidFill>
              </a:rPr>
            </a:br>
            <a:endParaRPr dirty="0">
              <a:solidFill>
                <a:schemeClr val="lt1"/>
              </a:solidFill>
            </a:endParaRPr>
          </a:p>
          <a:p>
            <a:pPr marL="457200" lvl="0" indent="-317500" algn="l" rtl="0">
              <a:lnSpc>
                <a:spcPct val="115000"/>
              </a:lnSpc>
              <a:spcBef>
                <a:spcPts val="0"/>
              </a:spcBef>
              <a:spcAft>
                <a:spcPts val="0"/>
              </a:spcAft>
              <a:buClr>
                <a:schemeClr val="lt1"/>
              </a:buClr>
              <a:buSzPts val="1400"/>
              <a:buChar char="●"/>
            </a:pPr>
            <a:r>
              <a:rPr lang="en" dirty="0">
                <a:solidFill>
                  <a:schemeClr val="lt1"/>
                </a:solidFill>
              </a:rPr>
              <a:t>COR/PO feedback</a:t>
            </a:r>
            <a:endParaRPr dirty="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9"/>
        <p:cNvGrpSpPr/>
        <p:nvPr/>
      </p:nvGrpSpPr>
      <p:grpSpPr>
        <a:xfrm>
          <a:off x="0" y="0"/>
          <a:ext cx="0" cy="0"/>
          <a:chOff x="0" y="0"/>
          <a:chExt cx="0" cy="0"/>
        </a:xfrm>
      </p:grpSpPr>
      <p:sp>
        <p:nvSpPr>
          <p:cNvPr id="1220" name="Google Shape;1220;g3736b5e132b_0_19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3736b5e132b_0_19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Bottom Line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1" name="Google Shape;1221;g3736b5e132b_0_193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Multi-vendor success is not self-managing</a:t>
            </a:r>
            <a:br>
              <a:rPr lang="en"/>
            </a:br>
            <a:endParaRPr/>
          </a:p>
          <a:p>
            <a:pPr marL="457200" lvl="0" indent="-317500" algn="l" rtl="0">
              <a:lnSpc>
                <a:spcPct val="150000"/>
              </a:lnSpc>
              <a:spcBef>
                <a:spcPts val="0"/>
              </a:spcBef>
              <a:spcAft>
                <a:spcPts val="0"/>
              </a:spcAft>
              <a:buSzPts val="1400"/>
              <a:buChar char="●"/>
            </a:pPr>
            <a:r>
              <a:rPr lang="en"/>
              <a:t>Requires intentional culture, clarity, and structure</a:t>
            </a:r>
            <a:br>
              <a:rPr lang="en"/>
            </a:br>
            <a:endParaRPr/>
          </a:p>
          <a:p>
            <a:pPr marL="457200" lvl="0" indent="-317500" algn="l" rtl="0">
              <a:lnSpc>
                <a:spcPct val="150000"/>
              </a:lnSpc>
              <a:spcBef>
                <a:spcPts val="0"/>
              </a:spcBef>
              <a:spcAft>
                <a:spcPts val="0"/>
              </a:spcAft>
              <a:buSzPts val="1400"/>
              <a:buChar char="●"/>
            </a:pPr>
            <a:r>
              <a:rPr lang="en"/>
              <a:t>Treat vendors as partners, not just interchangeable parts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7"/>
        <p:cNvGrpSpPr/>
        <p:nvPr/>
      </p:nvGrpSpPr>
      <p:grpSpPr>
        <a:xfrm>
          <a:off x="0" y="0"/>
          <a:ext cx="0" cy="0"/>
          <a:chOff x="0" y="0"/>
          <a:chExt cx="0" cy="0"/>
        </a:xfrm>
      </p:grpSpPr>
      <p:sp>
        <p:nvSpPr>
          <p:cNvPr id="1228" name="Google Shape;1228;g3736b5e132b_0_19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3736b5e132b_0_194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 (optional)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9" name="Google Shape;1229;g3736b5e132b_0_1946"/>
          <p:cNvSpPr/>
          <p:nvPr/>
        </p:nvSpPr>
        <p:spPr>
          <a:xfrm>
            <a:off x="609575" y="1404750"/>
            <a:ext cx="47931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one thing could you do to improve collaboration on your next multi-vendor effort?</a:t>
            </a:r>
            <a:endParaRPr sz="1800">
              <a:latin typeface="Inter"/>
              <a:ea typeface="Inter"/>
              <a:cs typeface="Inter"/>
              <a:sym typeface="Inter"/>
            </a:endParaRPr>
          </a:p>
        </p:txBody>
      </p:sp>
      <p:pic>
        <p:nvPicPr>
          <p:cNvPr id="1231" name="Google Shape;1231;g3736b5e132b_0_1946"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6"/>
        <p:cNvGrpSpPr/>
        <p:nvPr/>
      </p:nvGrpSpPr>
      <p:grpSpPr>
        <a:xfrm>
          <a:off x="0" y="0"/>
          <a:ext cx="0" cy="0"/>
          <a:chOff x="0" y="0"/>
          <a:chExt cx="0" cy="0"/>
        </a:xfrm>
      </p:grpSpPr>
      <p:sp>
        <p:nvSpPr>
          <p:cNvPr id="1237" name="Google Shape;1237;g3736b5e132b_0_19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3736b5e132b_0_195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38" name="Google Shape;1238;g3736b5e132b_0_195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a:t>You’re managing a task order competition where only two vendors submit responses. What might have gone wrong? How would you adjust?</a:t>
            </a:r>
            <a:endParaRPr sz="1400" b="0" i="0" u="none" strike="noStrike" cap="none">
              <a:solidFill>
                <a:srgbClr val="000000"/>
              </a:solidFill>
              <a:latin typeface="Arial"/>
              <a:ea typeface="Arial"/>
              <a:cs typeface="Arial"/>
              <a:sym typeface="Arial"/>
            </a:endParaRPr>
          </a:p>
        </p:txBody>
      </p:sp>
      <p:pic>
        <p:nvPicPr>
          <p:cNvPr id="1240" name="Google Shape;1240;g3736b5e132b_0_1954"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g3736b5e132b_0_19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g3736b5e132b_0_196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0"/>
              </a:spcBef>
              <a:spcAft>
                <a:spcPts val="10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Solution Evaluation with SWOT Analysis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249" name="Google Shape;1249;g3736b5e132b_0_1962"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g3736b5e132b_0_197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the Solicitation</a:t>
            </a:r>
            <a:endParaRPr/>
          </a:p>
        </p:txBody>
      </p:sp>
      <p:sp>
        <p:nvSpPr>
          <p:cNvPr id="1255" name="Google Shape;1255;g3736b5e132b_0_1970"/>
          <p:cNvSpPr txBox="1">
            <a:spLocks noGrp="1"/>
          </p:cNvSpPr>
          <p:nvPr>
            <p:ph type="title" idx="2"/>
          </p:nvPr>
        </p:nvSpPr>
        <p:spPr>
          <a:xfrm>
            <a:off x="249900" y="1575725"/>
            <a:ext cx="8644200" cy="10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2</a:t>
            </a:r>
            <a:endParaRPr sz="4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0"/>
        <p:cNvGrpSpPr/>
        <p:nvPr/>
      </p:nvGrpSpPr>
      <p:grpSpPr>
        <a:xfrm>
          <a:off x="0" y="0"/>
          <a:ext cx="0" cy="0"/>
          <a:chOff x="0" y="0"/>
          <a:chExt cx="0" cy="0"/>
        </a:xfrm>
      </p:grpSpPr>
      <p:sp>
        <p:nvSpPr>
          <p:cNvPr id="1261" name="Google Shape;1261;g3736b5e132b_0_197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3736b5e132b_0_1975"/>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the solicitation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7"/>
        <p:cNvGrpSpPr/>
        <p:nvPr/>
      </p:nvGrpSpPr>
      <p:grpSpPr>
        <a:xfrm>
          <a:off x="0" y="0"/>
          <a:ext cx="0" cy="0"/>
          <a:chOff x="0" y="0"/>
          <a:chExt cx="0" cy="0"/>
        </a:xfrm>
      </p:grpSpPr>
      <p:sp>
        <p:nvSpPr>
          <p:cNvPr id="1268" name="Google Shape;1268;g3736b5e132b_0_1981">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g3736b5e132b_0_1981">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g3736b5e132b_0_1981">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g3736b5e132b_0_1981"/>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72" name="Google Shape;1272;g3736b5e132b_0_1981"/>
          <p:cNvSpPr/>
          <p:nvPr/>
        </p:nvSpPr>
        <p:spPr>
          <a:xfrm>
            <a:off x="3492975" y="2290775"/>
            <a:ext cx="5168100" cy="419100"/>
          </a:xfrm>
          <a:prstGeom prst="rect">
            <a:avLst/>
          </a:prstGeom>
          <a:noFill/>
          <a:ln>
            <a:noFill/>
          </a:ln>
        </p:spPr>
        <p:txBody>
          <a:bodyPr spcFirstLastPara="1" wrap="square" lIns="91425" tIns="45700" rIns="91425" bIns="45700" anchor="ctr" anchorCtr="0">
            <a:noAutofit/>
          </a:bodyPr>
          <a:lstStyle/>
          <a:p>
            <a:pPr marL="457200" lvl="0" indent="-323850" algn="l" rtl="0">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Develop key elements of a digital service solicitation, including a Statement of Objectives (SOO), appropriate award procedures, and outcome-oriented evaluation factors.</a:t>
            </a:r>
            <a:endParaRPr sz="1500">
              <a:solidFill>
                <a:schemeClr val="dk1"/>
              </a:solidFill>
              <a:latin typeface="Inter"/>
              <a:ea typeface="Inter"/>
              <a:cs typeface="Inter"/>
              <a:sym typeface="Inter"/>
            </a:endParaRPr>
          </a:p>
          <a:p>
            <a:pPr marL="457200" lvl="0" indent="0" algn="l" rtl="0">
              <a:spcBef>
                <a:spcPts val="0"/>
              </a:spcBef>
              <a:spcAft>
                <a:spcPts val="0"/>
              </a:spcAft>
              <a:buNone/>
            </a:pPr>
            <a:endParaRPr sz="1500">
              <a:solidFill>
                <a:schemeClr val="dk1"/>
              </a:solidFill>
              <a:latin typeface="Inter"/>
              <a:ea typeface="Inter"/>
              <a:cs typeface="Inter"/>
              <a:sym typeface="Inter"/>
            </a:endParaRPr>
          </a:p>
          <a:p>
            <a:pPr marL="457200" marR="0" lvl="0" indent="-323850" algn="l" rtl="0">
              <a:lnSpc>
                <a:spcPct val="10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Evaluate how pricing structures, key personnel requirements, and emerging technologies such as AI may impact solicitation strategy and vendor response.</a:t>
            </a:r>
            <a:endParaRPr sz="1500" b="1">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8"/>
        <p:cNvGrpSpPr/>
        <p:nvPr/>
      </p:nvGrpSpPr>
      <p:grpSpPr>
        <a:xfrm>
          <a:off x="0" y="0"/>
          <a:ext cx="0" cy="0"/>
          <a:chOff x="0" y="0"/>
          <a:chExt cx="0" cy="0"/>
        </a:xfrm>
      </p:grpSpPr>
      <p:sp>
        <p:nvSpPr>
          <p:cNvPr id="759" name="Google Shape;759;g3736b5e132b_0_15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3736b5e132b_0_1534"/>
          <p:cNvSpPr>
            <a:spLocks noGrp="1"/>
          </p:cNvSpPr>
          <p:nvPr>
            <p:ph type="title" idx="4294967295"/>
          </p:nvPr>
        </p:nvSpPr>
        <p:spPr>
          <a:xfrm>
            <a:off x="609600" y="609600"/>
            <a:ext cx="716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an Acquisition Strategy Should Answer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0" name="Google Shape;760;g3736b5e132b_0_153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What are we buying and why?</a:t>
            </a:r>
            <a:br>
              <a:rPr lang="en"/>
            </a:br>
            <a:endParaRPr/>
          </a:p>
          <a:p>
            <a:pPr marL="457200" lvl="0" indent="-317500" algn="l" rtl="0">
              <a:lnSpc>
                <a:spcPct val="150000"/>
              </a:lnSpc>
              <a:spcBef>
                <a:spcPts val="0"/>
              </a:spcBef>
              <a:spcAft>
                <a:spcPts val="0"/>
              </a:spcAft>
              <a:buSzPts val="1400"/>
              <a:buChar char="●"/>
            </a:pPr>
            <a:r>
              <a:rPr lang="en"/>
              <a:t>Who are the users and stakeholders?</a:t>
            </a:r>
            <a:br>
              <a:rPr lang="en"/>
            </a:br>
            <a:endParaRPr/>
          </a:p>
          <a:p>
            <a:pPr marL="457200" lvl="0" indent="-317500" algn="l" rtl="0">
              <a:lnSpc>
                <a:spcPct val="150000"/>
              </a:lnSpc>
              <a:spcBef>
                <a:spcPts val="0"/>
              </a:spcBef>
              <a:spcAft>
                <a:spcPts val="0"/>
              </a:spcAft>
              <a:buSzPts val="1400"/>
              <a:buChar char="●"/>
            </a:pPr>
            <a:r>
              <a:rPr lang="en"/>
              <a:t>How will we measure success?</a:t>
            </a:r>
            <a:br>
              <a:rPr lang="en"/>
            </a:br>
            <a:endParaRPr/>
          </a:p>
          <a:p>
            <a:pPr marL="457200" lvl="0" indent="-317500" algn="l" rtl="0">
              <a:lnSpc>
                <a:spcPct val="150000"/>
              </a:lnSpc>
              <a:spcBef>
                <a:spcPts val="0"/>
              </a:spcBef>
              <a:spcAft>
                <a:spcPts val="0"/>
              </a:spcAft>
              <a:buSzPts val="1400"/>
              <a:buChar char="●"/>
            </a:pPr>
            <a:r>
              <a:rPr lang="en"/>
              <a:t>What flexibilities can we use?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g3736b5e132b_0_19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3736b5e132b_0_1990"/>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Strategic Planning &amp; Execution in Digital Acquisitions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0" name="Google Shape;1280;g3736b5e132b_0_1990"/>
          <p:cNvSpPr txBox="1"/>
          <p:nvPr/>
        </p:nvSpPr>
        <p:spPr>
          <a:xfrm>
            <a:off x="753750" y="1637050"/>
            <a:ext cx="76365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Traditional procurement methods often fall short in digital contexts</a:t>
            </a:r>
            <a:br>
              <a:rPr lang="en"/>
            </a:br>
            <a:endParaRPr/>
          </a:p>
          <a:p>
            <a:pPr marL="457200" lvl="0" indent="-317500" algn="l" rtl="0">
              <a:spcBef>
                <a:spcPts val="0"/>
              </a:spcBef>
              <a:spcAft>
                <a:spcPts val="0"/>
              </a:spcAft>
              <a:buSzPts val="1400"/>
              <a:buChar char="●"/>
            </a:pPr>
            <a:r>
              <a:rPr lang="en"/>
              <a:t>Agencies need agile, mission-aligned acquisition strategies</a:t>
            </a:r>
            <a:br>
              <a:rPr lang="en"/>
            </a:br>
            <a:endParaRPr/>
          </a:p>
          <a:p>
            <a:pPr marL="457200" lvl="0" indent="-317500" algn="l" rtl="0">
              <a:spcBef>
                <a:spcPts val="0"/>
              </a:spcBef>
              <a:spcAft>
                <a:spcPts val="0"/>
              </a:spcAft>
              <a:buSzPts val="1400"/>
              <a:buChar char="●"/>
            </a:pPr>
            <a:r>
              <a:rPr lang="en"/>
              <a:t>Emphasizes outcome-driven planning and flexible documentation</a:t>
            </a:r>
            <a:br>
              <a:rPr lang="en"/>
            </a:br>
            <a:endParaRPr/>
          </a:p>
          <a:p>
            <a:pPr marL="457200" lvl="0" indent="-317500" algn="l" rtl="0">
              <a:spcBef>
                <a:spcPts val="0"/>
              </a:spcBef>
              <a:spcAft>
                <a:spcPts val="0"/>
              </a:spcAft>
              <a:buSzPts val="1400"/>
              <a:buChar char="●"/>
            </a:pPr>
            <a:r>
              <a:rPr lang="en"/>
              <a:t>Case-based learning explores tradeoffs and alignment</a:t>
            </a:r>
            <a:br>
              <a:rPr lang="en"/>
            </a:br>
            <a:endParaRPr/>
          </a:p>
          <a:p>
            <a:pPr marL="457200" lvl="0" indent="-317500" algn="l" rtl="0">
              <a:spcBef>
                <a:spcPts val="0"/>
              </a:spcBef>
              <a:spcAft>
                <a:spcPts val="0"/>
              </a:spcAft>
              <a:buSzPts val="1400"/>
              <a:buChar char="●"/>
            </a:pPr>
            <a:r>
              <a:rPr lang="en"/>
              <a:t>Modern tools like AI enhance planning and decision-making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g3736b5e132b_0_1997">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3736b5e132b_0_1997"/>
          <p:cNvSpPr>
            <a:spLocks noGrp="1"/>
          </p:cNvSpPr>
          <p:nvPr>
            <p:ph type="title" idx="4294967295"/>
          </p:nvPr>
        </p:nvSpPr>
        <p:spPr>
          <a:xfrm>
            <a:off x="750277" y="139643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How to Write a Statement of Objectives (SOO)</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8" name="Google Shape;1288;g3736b5e132b_0_1997"/>
          <p:cNvSpPr txBox="1"/>
          <p:nvPr/>
        </p:nvSpPr>
        <p:spPr>
          <a:xfrm>
            <a:off x="750277" y="2622473"/>
            <a:ext cx="6172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0" i="0" u="none" strike="noStrike" cap="none">
                <a:solidFill>
                  <a:srgbClr val="000000"/>
                </a:solidFill>
                <a:latin typeface="Inter"/>
                <a:ea typeface="Inter"/>
                <a:cs typeface="Inter"/>
                <a:sym typeface="Inter"/>
              </a:rPr>
              <a:t>Shifting to Outcomes-Based Acquisition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3"/>
        <p:cNvGrpSpPr/>
        <p:nvPr/>
      </p:nvGrpSpPr>
      <p:grpSpPr>
        <a:xfrm>
          <a:off x="0" y="0"/>
          <a:ext cx="0" cy="0"/>
          <a:chOff x="0" y="0"/>
          <a:chExt cx="0" cy="0"/>
        </a:xfrm>
      </p:grpSpPr>
      <p:sp>
        <p:nvSpPr>
          <p:cNvPr id="1294" name="Google Shape;1294;g3736b5e132b_0_20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3736b5e132b_0_2004"/>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96" name="Google Shape;1296;g3736b5e132b_0_2004"/>
          <p:cNvSpPr txBox="1"/>
          <p:nvPr/>
        </p:nvSpPr>
        <p:spPr>
          <a:xfrm>
            <a:off x="609599" y="1647930"/>
            <a:ext cx="6695700" cy="1554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High-level objectives and desired outcomes</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Enables vendor innovation</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Focuses on </a:t>
            </a:r>
            <a:r>
              <a:rPr lang="en" sz="1800" b="0" i="1" u="none" strike="noStrike" cap="none">
                <a:solidFill>
                  <a:srgbClr val="000000"/>
                </a:solidFill>
                <a:latin typeface="Inter"/>
                <a:ea typeface="Inter"/>
                <a:cs typeface="Inter"/>
                <a:sym typeface="Inter"/>
              </a:rPr>
              <a:t>what</a:t>
            </a:r>
            <a:r>
              <a:rPr lang="en" sz="1800" b="0" i="0" u="none" strike="noStrike" cap="none">
                <a:solidFill>
                  <a:srgbClr val="000000"/>
                </a:solidFill>
                <a:latin typeface="Inter"/>
                <a:ea typeface="Inter"/>
                <a:cs typeface="Inter"/>
                <a:sym typeface="Inter"/>
              </a:rPr>
              <a:t> the government wants, not </a:t>
            </a:r>
            <a:r>
              <a:rPr lang="en" sz="1800" b="0" i="1" u="none" strike="noStrike" cap="none">
                <a:solidFill>
                  <a:srgbClr val="000000"/>
                </a:solidFill>
                <a:latin typeface="Inter"/>
                <a:ea typeface="Inter"/>
                <a:cs typeface="Inter"/>
                <a:sym typeface="Inter"/>
              </a:rPr>
              <a:t>how</a:t>
            </a:r>
            <a:r>
              <a:rPr lang="en" sz="1800" b="0" i="0" u="none" strike="noStrike" cap="none">
                <a:solidFill>
                  <a:srgbClr val="000000"/>
                </a:solidFill>
                <a:latin typeface="Inter"/>
                <a:ea typeface="Inter"/>
                <a:cs typeface="Inter"/>
                <a:sym typeface="Inter"/>
              </a:rPr>
              <a:t> to do it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1"/>
        <p:cNvGrpSpPr/>
        <p:nvPr/>
      </p:nvGrpSpPr>
      <p:grpSpPr>
        <a:xfrm>
          <a:off x="0" y="0"/>
          <a:ext cx="0" cy="0"/>
          <a:chOff x="0" y="0"/>
          <a:chExt cx="0" cy="0"/>
        </a:xfrm>
      </p:grpSpPr>
      <p:sp>
        <p:nvSpPr>
          <p:cNvPr id="1302" name="Google Shape;1302;g3736b5e132b_0_20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3736b5e132b_0_20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When to Use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04" name="Google Shape;1304;g3736b5e132b_0_2011"/>
          <p:cNvSpPr txBox="1"/>
          <p:nvPr/>
        </p:nvSpPr>
        <p:spPr>
          <a:xfrm>
            <a:off x="703385" y="1426866"/>
            <a:ext cx="6199800" cy="1970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Vendor-driven solutions desired</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Outcomes are iterative, agile, or evolving</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Innovation and continuous improvement are needed</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Scope is service-oriented with flexible execution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9"/>
        <p:cNvGrpSpPr/>
        <p:nvPr/>
      </p:nvGrpSpPr>
      <p:grpSpPr>
        <a:xfrm>
          <a:off x="0" y="0"/>
          <a:ext cx="0" cy="0"/>
          <a:chOff x="0" y="0"/>
          <a:chExt cx="0" cy="0"/>
        </a:xfrm>
      </p:grpSpPr>
      <p:sp>
        <p:nvSpPr>
          <p:cNvPr id="1310" name="Google Shape;1310;g3736b5e132b_0_20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3736b5e132b_0_2018"/>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Preparation Before Writing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12" name="Google Shape;1312;g3736b5e132b_0_2018"/>
          <p:cNvSpPr txBox="1"/>
          <p:nvPr/>
        </p:nvSpPr>
        <p:spPr>
          <a:xfrm>
            <a:off x="481222" y="1295397"/>
            <a:ext cx="7606500" cy="20319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Engage early with:</a:t>
            </a:r>
            <a:endParaRPr/>
          </a:p>
          <a:p>
            <a:pPr marL="285750" marR="0" lvl="5"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9144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Technical leads</a:t>
            </a:r>
            <a:endParaRPr/>
          </a:p>
          <a:p>
            <a:pPr marL="9144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End users</a:t>
            </a:r>
            <a:endParaRPr/>
          </a:p>
          <a:p>
            <a:pPr marL="9144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Legal, finance, and contracting</a:t>
            </a:r>
            <a:endParaRPr/>
          </a:p>
          <a:p>
            <a:pPr marL="285750" marR="0" lvl="8"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Define product vision and desired outcomes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7"/>
        <p:cNvGrpSpPr/>
        <p:nvPr/>
      </p:nvGrpSpPr>
      <p:grpSpPr>
        <a:xfrm>
          <a:off x="0" y="0"/>
          <a:ext cx="0" cy="0"/>
          <a:chOff x="0" y="0"/>
          <a:chExt cx="0" cy="0"/>
        </a:xfrm>
      </p:grpSpPr>
      <p:sp>
        <p:nvSpPr>
          <p:cNvPr id="1318" name="Google Shape;1318;g3736b5e132b_0_20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3736b5e132b_0_2025"/>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 BANT Framework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0" name="Google Shape;1320;g3736b5e132b_0_2025"/>
          <p:cNvSpPr txBox="1"/>
          <p:nvPr/>
        </p:nvSpPr>
        <p:spPr>
          <a:xfrm>
            <a:off x="768699" y="1486319"/>
            <a:ext cx="7606500" cy="1477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Budget:</a:t>
            </a:r>
            <a:r>
              <a:rPr lang="en" sz="1800" b="0" i="0" u="none" strike="noStrike" cap="none">
                <a:solidFill>
                  <a:srgbClr val="000000"/>
                </a:solidFill>
                <a:latin typeface="Inter"/>
                <a:ea typeface="Inter"/>
                <a:cs typeface="Inter"/>
                <a:sym typeface="Inter"/>
              </a:rPr>
              <a:t> Confirm funding is in place</a:t>
            </a:r>
            <a:endParaRPr/>
          </a:p>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Authority:</a:t>
            </a:r>
            <a:r>
              <a:rPr lang="en" sz="1800" b="0" i="0" u="none" strike="noStrike" cap="none">
                <a:solidFill>
                  <a:srgbClr val="000000"/>
                </a:solidFill>
                <a:latin typeface="Inter"/>
                <a:ea typeface="Inter"/>
                <a:cs typeface="Inter"/>
                <a:sym typeface="Inter"/>
              </a:rPr>
              <a:t> Identify decision-makers</a:t>
            </a:r>
            <a:endParaRPr/>
          </a:p>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Need:</a:t>
            </a:r>
            <a:r>
              <a:rPr lang="en" sz="1800" b="0" i="0" u="none" strike="noStrike" cap="none">
                <a:solidFill>
                  <a:srgbClr val="000000"/>
                </a:solidFill>
                <a:latin typeface="Inter"/>
                <a:ea typeface="Inter"/>
                <a:cs typeface="Inter"/>
                <a:sym typeface="Inter"/>
              </a:rPr>
              <a:t> Align to mission and urgency</a:t>
            </a:r>
            <a:endParaRPr/>
          </a:p>
          <a:p>
            <a:pPr marL="285750" marR="0" lvl="0" indent="-285750" algn="l" rtl="0">
              <a:lnSpc>
                <a:spcPct val="100000"/>
              </a:lnSpc>
              <a:spcBef>
                <a:spcPts val="0"/>
              </a:spcBef>
              <a:spcAft>
                <a:spcPts val="0"/>
              </a:spcAft>
              <a:buClr>
                <a:srgbClr val="000000"/>
              </a:buClr>
              <a:buSzPts val="1800"/>
              <a:buFont typeface="Arial"/>
              <a:buChar char="•"/>
            </a:pPr>
            <a:r>
              <a:rPr lang="en" sz="1800" b="1" i="0" u="none" strike="noStrike" cap="none">
                <a:solidFill>
                  <a:srgbClr val="000000"/>
                </a:solidFill>
                <a:latin typeface="Inter"/>
                <a:ea typeface="Inter"/>
                <a:cs typeface="Inter"/>
                <a:sym typeface="Inter"/>
              </a:rPr>
              <a:t>Timeline:</a:t>
            </a:r>
            <a:r>
              <a:rPr lang="en" sz="1800" b="0" i="0" u="none" strike="noStrike" cap="none">
                <a:solidFill>
                  <a:srgbClr val="000000"/>
                </a:solidFill>
                <a:latin typeface="Inter"/>
                <a:ea typeface="Inter"/>
                <a:cs typeface="Inter"/>
                <a:sym typeface="Inter"/>
              </a:rPr>
              <a:t> Identify constraints and priorities</a:t>
            </a:r>
            <a:endParaRPr/>
          </a:p>
          <a:p>
            <a:pPr marL="0" marR="0" lvl="1"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5"/>
        <p:cNvGrpSpPr/>
        <p:nvPr/>
      </p:nvGrpSpPr>
      <p:grpSpPr>
        <a:xfrm>
          <a:off x="0" y="0"/>
          <a:ext cx="0" cy="0"/>
          <a:chOff x="0" y="0"/>
          <a:chExt cx="0" cy="0"/>
        </a:xfrm>
      </p:grpSpPr>
      <p:sp>
        <p:nvSpPr>
          <p:cNvPr id="1326" name="Google Shape;1326;g3736b5e132b_0_20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3736b5e132b_0_2032"/>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Policy and Guidance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8" name="Google Shape;1328;g3736b5e132b_0_2032"/>
          <p:cNvSpPr txBox="1"/>
          <p:nvPr/>
        </p:nvSpPr>
        <p:spPr>
          <a:xfrm>
            <a:off x="768699" y="1486319"/>
            <a:ext cx="76065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Arial"/>
                <a:ea typeface="Arial"/>
                <a:cs typeface="Arial"/>
                <a:sym typeface="Arial"/>
              </a:rPr>
              <a:t>Review:</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FAR Part 37</a:t>
            </a:r>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FAM/FAH</a:t>
            </a:r>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DOSAR</a:t>
            </a:r>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Agency-specific templates and guides</a:t>
            </a:r>
            <a:endParaRPr/>
          </a:p>
          <a:p>
            <a:pPr marL="0" marR="0" lvl="1"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3"/>
        <p:cNvGrpSpPr/>
        <p:nvPr/>
      </p:nvGrpSpPr>
      <p:grpSpPr>
        <a:xfrm>
          <a:off x="0" y="0"/>
          <a:ext cx="0" cy="0"/>
          <a:chOff x="0" y="0"/>
          <a:chExt cx="0" cy="0"/>
        </a:xfrm>
      </p:grpSpPr>
      <p:sp>
        <p:nvSpPr>
          <p:cNvPr id="1334" name="Google Shape;1334;g3736b5e132b_0_20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3736b5e132b_0_2039"/>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Sections of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36" name="Google Shape;1336;g3736b5e132b_0_2039"/>
          <p:cNvSpPr txBox="1"/>
          <p:nvPr/>
        </p:nvSpPr>
        <p:spPr>
          <a:xfrm>
            <a:off x="768699" y="1486319"/>
            <a:ext cx="7606500" cy="21240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SzPts val="1800"/>
              <a:buAutoNum type="arabicPeriod"/>
            </a:pPr>
            <a:r>
              <a:rPr lang="en" sz="1800"/>
              <a:t>Background</a:t>
            </a:r>
            <a:endParaRPr sz="1800"/>
          </a:p>
          <a:p>
            <a:pPr marL="457200" marR="0" lvl="0" indent="-342900" algn="l" rtl="0">
              <a:lnSpc>
                <a:spcPct val="100000"/>
              </a:lnSpc>
              <a:spcBef>
                <a:spcPts val="0"/>
              </a:spcBef>
              <a:spcAft>
                <a:spcPts val="0"/>
              </a:spcAft>
              <a:buSzPts val="1800"/>
              <a:buAutoNum type="arabicPeriod"/>
            </a:pPr>
            <a:r>
              <a:rPr lang="en" sz="1800"/>
              <a:t>Scope</a:t>
            </a:r>
            <a:endParaRPr sz="1800"/>
          </a:p>
          <a:p>
            <a:pPr marL="457200" marR="0" lvl="0" indent="-342900" algn="l" rtl="0">
              <a:lnSpc>
                <a:spcPct val="100000"/>
              </a:lnSpc>
              <a:spcBef>
                <a:spcPts val="0"/>
              </a:spcBef>
              <a:spcAft>
                <a:spcPts val="0"/>
              </a:spcAft>
              <a:buSzPts val="1800"/>
              <a:buAutoNum type="arabicPeriod"/>
            </a:pPr>
            <a:r>
              <a:rPr lang="en" sz="1800"/>
              <a:t>Objectives</a:t>
            </a:r>
            <a:endParaRPr sz="1800"/>
          </a:p>
          <a:p>
            <a:pPr marL="457200" marR="0" lvl="0" indent="-342900" algn="l" rtl="0">
              <a:lnSpc>
                <a:spcPct val="100000"/>
              </a:lnSpc>
              <a:spcBef>
                <a:spcPts val="0"/>
              </a:spcBef>
              <a:spcAft>
                <a:spcPts val="0"/>
              </a:spcAft>
              <a:buSzPts val="1800"/>
              <a:buAutoNum type="arabicPeriod"/>
            </a:pPr>
            <a:r>
              <a:rPr lang="en" sz="1800"/>
              <a:t>Deliverables</a:t>
            </a:r>
            <a:endParaRPr sz="1800"/>
          </a:p>
          <a:p>
            <a:pPr marL="457200" marR="0" lvl="0" indent="-342900" algn="l" rtl="0">
              <a:lnSpc>
                <a:spcPct val="100000"/>
              </a:lnSpc>
              <a:spcBef>
                <a:spcPts val="0"/>
              </a:spcBef>
              <a:spcAft>
                <a:spcPts val="0"/>
              </a:spcAft>
              <a:buSzPts val="1800"/>
              <a:buAutoNum type="arabicPeriod"/>
            </a:pPr>
            <a:r>
              <a:rPr lang="en" sz="1800"/>
              <a:t>Performance Standards/Metrics</a:t>
            </a:r>
            <a:endParaRPr sz="1800"/>
          </a:p>
          <a:p>
            <a:pPr marL="457200" marR="0" lvl="0" indent="-342900" algn="l" rtl="0">
              <a:lnSpc>
                <a:spcPct val="100000"/>
              </a:lnSpc>
              <a:spcBef>
                <a:spcPts val="0"/>
              </a:spcBef>
              <a:spcAft>
                <a:spcPts val="0"/>
              </a:spcAft>
              <a:buSzPts val="1800"/>
              <a:buAutoNum type="arabicPeriod"/>
            </a:pPr>
            <a:r>
              <a:rPr lang="en" sz="1800"/>
              <a:t>Constraints/Assumptions (optional)</a:t>
            </a:r>
            <a:endParaRPr sz="1800"/>
          </a:p>
          <a:p>
            <a:pPr marL="0" marR="0" lvl="1"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1"/>
        <p:cNvGrpSpPr/>
        <p:nvPr/>
      </p:nvGrpSpPr>
      <p:grpSpPr>
        <a:xfrm>
          <a:off x="0" y="0"/>
          <a:ext cx="0" cy="0"/>
          <a:chOff x="0" y="0"/>
          <a:chExt cx="0" cy="0"/>
        </a:xfrm>
      </p:grpSpPr>
      <p:sp>
        <p:nvSpPr>
          <p:cNvPr id="1342" name="Google Shape;1342;g3736b5e132b_0_20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3736b5e132b_0_2046"/>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Background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44" name="Google Shape;1344;g3736b5e132b_0_2046"/>
          <p:cNvSpPr txBox="1"/>
          <p:nvPr/>
        </p:nvSpPr>
        <p:spPr>
          <a:xfrm>
            <a:off x="768699" y="1486319"/>
            <a:ext cx="76065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Briefly describe the program, mission need, or problem to solve.</a:t>
            </a: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Summarize the current environment (technical, organizational, or operational).</a:t>
            </a: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Mention any prior efforts, pilots, or legacy systems relevant to the effort.</a:t>
            </a:r>
            <a:br>
              <a:rPr lang="en" sz="1800" b="0" i="0" u="none" strike="noStrike" cap="none">
                <a:solidFill>
                  <a:srgbClr val="000000"/>
                </a:solidFill>
                <a:latin typeface="Inter"/>
                <a:ea typeface="Inter"/>
                <a:cs typeface="Inter"/>
                <a:sym typeface="Inter"/>
              </a:rPr>
            </a:br>
            <a:endParaRPr sz="3600" b="0" i="0" u="none" strike="noStrike" cap="none">
              <a:solidFill>
                <a:srgbClr val="000000"/>
              </a:solidFill>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9"/>
        <p:cNvGrpSpPr/>
        <p:nvPr/>
      </p:nvGrpSpPr>
      <p:grpSpPr>
        <a:xfrm>
          <a:off x="0" y="0"/>
          <a:ext cx="0" cy="0"/>
          <a:chOff x="0" y="0"/>
          <a:chExt cx="0" cy="0"/>
        </a:xfrm>
      </p:grpSpPr>
      <p:sp>
        <p:nvSpPr>
          <p:cNvPr id="1350" name="Google Shape;1350;g3736b5e132b_0_20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3736b5e132b_0_2053"/>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Scope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52" name="Google Shape;1352;g3736b5e132b_0_2053"/>
          <p:cNvSpPr txBox="1"/>
          <p:nvPr/>
        </p:nvSpPr>
        <p:spPr>
          <a:xfrm>
            <a:off x="839038" y="1441399"/>
            <a:ext cx="76065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Describe the general nature of the work without prescribing specific solutions.</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Identify key users, stakeholders, or beneficiaries.</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Include any known constraints (e.g., regulatory, technical stack, geographic limits).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6"/>
        <p:cNvGrpSpPr/>
        <p:nvPr/>
      </p:nvGrpSpPr>
      <p:grpSpPr>
        <a:xfrm>
          <a:off x="0" y="0"/>
          <a:ext cx="0" cy="0"/>
          <a:chOff x="0" y="0"/>
          <a:chExt cx="0" cy="0"/>
        </a:xfrm>
      </p:grpSpPr>
      <p:sp>
        <p:nvSpPr>
          <p:cNvPr id="767" name="Google Shape;767;g3736b5e132b_0_15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3736b5e132b_0_1541"/>
          <p:cNvSpPr>
            <a:spLocks noGrp="1"/>
          </p:cNvSpPr>
          <p:nvPr>
            <p:ph type="title" idx="4294967295"/>
          </p:nvPr>
        </p:nvSpPr>
        <p:spPr>
          <a:xfrm>
            <a:off x="609600" y="609600"/>
            <a:ext cx="7176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Acquisition </a:t>
            </a:r>
            <a:r>
              <a:rPr kumimoji="0" lang="fr-FR" sz="2250" b="1" i="0" u="none" strike="noStrike" kern="0" cap="none" spc="0" normalizeH="0" baseline="0" noProof="0" dirty="0" err="1">
                <a:ln>
                  <a:noFill/>
                </a:ln>
                <a:solidFill>
                  <a:srgbClr val="000000"/>
                </a:solidFill>
                <a:effectLst/>
                <a:uLnTx/>
                <a:uFillTx/>
                <a:latin typeface="Inter"/>
                <a:ea typeface="Inter"/>
                <a:cs typeface="Inter"/>
                <a:sym typeface="Inter"/>
              </a:rPr>
              <a:t>Strategy</a:t>
            </a: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 vs. Acquisition Plan</a:t>
            </a:r>
            <a:endParaRPr kumimoji="0" lang="fr-FR"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8" name="Google Shape;768;g3736b5e132b_0_154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Strategy = Vision and direction</a:t>
            </a:r>
            <a:br>
              <a:rPr lang="en"/>
            </a:br>
            <a:endParaRPr/>
          </a:p>
          <a:p>
            <a:pPr marL="457200" lvl="0" indent="-317500" algn="l" rtl="0">
              <a:lnSpc>
                <a:spcPct val="150000"/>
              </a:lnSpc>
              <a:spcBef>
                <a:spcPts val="0"/>
              </a:spcBef>
              <a:spcAft>
                <a:spcPts val="0"/>
              </a:spcAft>
              <a:buSzPts val="1400"/>
              <a:buChar char="●"/>
            </a:pPr>
            <a:r>
              <a:rPr lang="en"/>
              <a:t>Plan = Formal documentation</a:t>
            </a:r>
            <a:br>
              <a:rPr lang="en"/>
            </a:br>
            <a:endParaRPr/>
          </a:p>
          <a:p>
            <a:pPr marL="457200" lvl="0" indent="-317500" algn="l" rtl="0">
              <a:lnSpc>
                <a:spcPct val="150000"/>
              </a:lnSpc>
              <a:spcBef>
                <a:spcPts val="0"/>
              </a:spcBef>
              <a:spcAft>
                <a:spcPts val="0"/>
              </a:spcAft>
              <a:buSzPts val="1400"/>
              <a:buChar char="●"/>
            </a:pPr>
            <a:r>
              <a:rPr lang="en"/>
              <a:t>Strategy informs the plan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g3736b5e132b_0_20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3736b5e132b_0_2060"/>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0" name="Google Shape;1360;g3736b5e132b_0_2060"/>
          <p:cNvSpPr txBox="1"/>
          <p:nvPr/>
        </p:nvSpPr>
        <p:spPr>
          <a:xfrm>
            <a:off x="274655" y="841968"/>
            <a:ext cx="8259600" cy="363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Arial"/>
                <a:ea typeface="Arial"/>
                <a:cs typeface="Arial"/>
                <a:sym typeface="Arial"/>
              </a:rPr>
              <a:t>List 3–6 clear, outcome-based objectives the vendor must meet. Each objective should be:</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Measurable and aligned with mission outcomes.</a:t>
            </a: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Flexible enough to allow for vendor innovation.</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Examples:</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Improve the user experience of the visa application portal.</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Reduce FOIA request processing time by 30%.</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Deliver a functional MVP within 90 days of contract award.</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5"/>
        <p:cNvGrpSpPr/>
        <p:nvPr/>
      </p:nvGrpSpPr>
      <p:grpSpPr>
        <a:xfrm>
          <a:off x="0" y="0"/>
          <a:ext cx="0" cy="0"/>
          <a:chOff x="0" y="0"/>
          <a:chExt cx="0" cy="0"/>
        </a:xfrm>
      </p:grpSpPr>
      <p:sp>
        <p:nvSpPr>
          <p:cNvPr id="1366" name="Google Shape;1366;g3736b5e132b_0_2067"/>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Deliverables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7" name="Google Shape;1367;g3736b5e132b_0_20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3736b5e132b_0_2067">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3736b5e132b_0_2067"/>
          <p:cNvSpPr txBox="1"/>
          <p:nvPr/>
        </p:nvSpPr>
        <p:spPr>
          <a:xfrm>
            <a:off x="492369" y="1215851"/>
            <a:ext cx="6933300" cy="1754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Identify expected high-level deliverables (e.g., MVP, user research report, roadmap, sprint demos).</a:t>
            </a:r>
            <a:br>
              <a:rPr lang="en" sz="1800" b="0" i="0" u="none" strike="noStrike" cap="none">
                <a:solidFill>
                  <a:srgbClr val="000000"/>
                </a:solidFill>
                <a:latin typeface="Arial"/>
                <a:ea typeface="Arial"/>
                <a:cs typeface="Arial"/>
                <a:sym typeface="Arial"/>
              </a:rPr>
            </a:b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Focus on outputs and outcomes, not prescriptive tasks.</a:t>
            </a:r>
            <a:br>
              <a:rPr lang="en"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1370" name="Google Shape;1370;g3736b5e132b_0_2067">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5"/>
        <p:cNvGrpSpPr/>
        <p:nvPr/>
      </p:nvGrpSpPr>
      <p:grpSpPr>
        <a:xfrm>
          <a:off x="0" y="0"/>
          <a:ext cx="0" cy="0"/>
          <a:chOff x="0" y="0"/>
          <a:chExt cx="0" cy="0"/>
        </a:xfrm>
      </p:grpSpPr>
      <p:sp>
        <p:nvSpPr>
          <p:cNvPr id="1376" name="Google Shape;1376;g3736b5e132b_0_2076"/>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chemeClr val="dk1"/>
                </a:solidFill>
                <a:effectLst/>
                <a:uLnTx/>
                <a:uFillTx/>
                <a:latin typeface="Inter"/>
                <a:ea typeface="Inter"/>
                <a:cs typeface="Inter"/>
                <a:sym typeface="Inter"/>
              </a:rPr>
              <a:t>Performance Standards/Metrics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77" name="Google Shape;1377;g3736b5e132b_0_20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3736b5e132b_0_20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3736b5e132b_0_2076"/>
          <p:cNvSpPr txBox="1"/>
          <p:nvPr/>
        </p:nvSpPr>
        <p:spPr>
          <a:xfrm>
            <a:off x="492369" y="1215851"/>
            <a:ext cx="6933300" cy="2308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Define how performance and success will be evaluated.</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Include relevant KPIs, service levels, or acceptance criteria.</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Align metrics with the objectives listed above.</a:t>
            </a:r>
            <a:br>
              <a:rPr lang="en" sz="14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1380" name="Google Shape;1380;g3736b5e132b_0_2076">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5"/>
        <p:cNvGrpSpPr/>
        <p:nvPr/>
      </p:nvGrpSpPr>
      <p:grpSpPr>
        <a:xfrm>
          <a:off x="0" y="0"/>
          <a:ext cx="0" cy="0"/>
          <a:chOff x="0" y="0"/>
          <a:chExt cx="0" cy="0"/>
        </a:xfrm>
      </p:grpSpPr>
      <p:sp>
        <p:nvSpPr>
          <p:cNvPr id="1386" name="Google Shape;1386;g3736b5e132b_0_2085"/>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Constraints / Assumptions (Optional)</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87" name="Google Shape;1387;g3736b5e132b_0_20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3736b5e132b_0_208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3736b5e132b_0_2085"/>
          <p:cNvSpPr txBox="1"/>
          <p:nvPr/>
        </p:nvSpPr>
        <p:spPr>
          <a:xfrm>
            <a:off x="492369" y="1215851"/>
            <a:ext cx="6933300" cy="286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Identify known dependencies (e.g., data access, systems integration).</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Include mandated frameworks or compliance requirements (e.g., Section 508, FedRAMP, FISMA).</a:t>
            </a:r>
            <a:br>
              <a:rPr lang="en" sz="1800" b="0" i="0" u="none" strike="noStrike" cap="none">
                <a:solidFill>
                  <a:srgbClr val="000000"/>
                </a:solidFill>
                <a:latin typeface="Inter"/>
                <a:ea typeface="Inter"/>
                <a:cs typeface="Inter"/>
                <a:sym typeface="Inter"/>
              </a:rPr>
            </a:br>
            <a:br>
              <a:rPr lang="en" sz="1800" b="0" i="0" u="none" strike="noStrike" cap="none">
                <a:solidFill>
                  <a:srgbClr val="000000"/>
                </a:solidFill>
                <a:latin typeface="Inter"/>
                <a:ea typeface="Inter"/>
                <a:cs typeface="Inter"/>
                <a:sym typeface="Inter"/>
              </a:rPr>
            </a:br>
            <a:endParaRPr sz="1800" b="0" i="0" u="none" strike="noStrike" cap="none">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Note any technology preferences, constraints, or assumptions critical to planning.</a:t>
            </a:r>
            <a:endParaRPr/>
          </a:p>
        </p:txBody>
      </p:sp>
      <p:sp>
        <p:nvSpPr>
          <p:cNvPr id="1390" name="Google Shape;1390;g3736b5e132b_0_2085">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5"/>
        <p:cNvGrpSpPr/>
        <p:nvPr/>
      </p:nvGrpSpPr>
      <p:grpSpPr>
        <a:xfrm>
          <a:off x="0" y="0"/>
          <a:ext cx="0" cy="0"/>
          <a:chOff x="0" y="0"/>
          <a:chExt cx="0" cy="0"/>
        </a:xfrm>
      </p:grpSpPr>
      <p:sp>
        <p:nvSpPr>
          <p:cNvPr id="1396" name="Google Shape;1396;g3736b5e132b_0_209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Best Practices for Writing a SOO</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97" name="Google Shape;1397;g3736b5e132b_0_20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3736b5e132b_0_209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3736b5e132b_0_2094"/>
          <p:cNvSpPr txBox="1"/>
          <p:nvPr/>
        </p:nvSpPr>
        <p:spPr>
          <a:xfrm>
            <a:off x="492369" y="1215851"/>
            <a:ext cx="6933300" cy="1631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Keep concise: ~15 pages or fewer</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Focus on outcomes, not detailed solutions</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Use clear, plain language</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Involve contracting early</a:t>
            </a:r>
            <a:endParaRPr/>
          </a:p>
          <a:p>
            <a:pPr marL="285750" marR="0" lvl="0" indent="-28575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Inter"/>
                <a:ea typeface="Inter"/>
                <a:cs typeface="Inter"/>
                <a:sym typeface="Inter"/>
              </a:rPr>
              <a:t>Align with modular acquisition if applicable</a:t>
            </a:r>
            <a:endParaRPr/>
          </a:p>
        </p:txBody>
      </p:sp>
      <p:sp>
        <p:nvSpPr>
          <p:cNvPr id="1400" name="Google Shape;1400;g3736b5e132b_0_2094">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5"/>
        <p:cNvGrpSpPr/>
        <p:nvPr/>
      </p:nvGrpSpPr>
      <p:grpSpPr>
        <a:xfrm>
          <a:off x="0" y="0"/>
          <a:ext cx="0" cy="0"/>
          <a:chOff x="0" y="0"/>
          <a:chExt cx="0" cy="0"/>
        </a:xfrm>
      </p:grpSpPr>
      <p:sp>
        <p:nvSpPr>
          <p:cNvPr id="1406" name="Google Shape;1406;g3736b5e132b_0_210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Common Pitfalls to Avoid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07" name="Google Shape;1407;g3736b5e132b_0_2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3736b5e132b_0_210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3736b5e132b_0_2103"/>
          <p:cNvSpPr txBox="1"/>
          <p:nvPr/>
        </p:nvSpPr>
        <p:spPr>
          <a:xfrm>
            <a:off x="492369" y="1215851"/>
            <a:ext cx="69333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Writing a SOW disguised as a SOO</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Overloading with technical specs</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Vague or unmeasurable objectives</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Inter"/>
                <a:ea typeface="Inter"/>
                <a:cs typeface="Inter"/>
                <a:sym typeface="Inter"/>
              </a:rPr>
              <a:t>No clear success criteria</a:t>
            </a:r>
            <a:endParaRPr/>
          </a:p>
        </p:txBody>
      </p:sp>
      <p:sp>
        <p:nvSpPr>
          <p:cNvPr id="1410" name="Google Shape;1410;g3736b5e132b_0_2103">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5"/>
        <p:cNvGrpSpPr/>
        <p:nvPr/>
      </p:nvGrpSpPr>
      <p:grpSpPr>
        <a:xfrm>
          <a:off x="0" y="0"/>
          <a:ext cx="0" cy="0"/>
          <a:chOff x="0" y="0"/>
          <a:chExt cx="0" cy="0"/>
        </a:xfrm>
      </p:grpSpPr>
      <p:sp>
        <p:nvSpPr>
          <p:cNvPr id="1416" name="Google Shape;1416;g3736b5e132b_0_21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After the SOO is Drafted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17" name="Google Shape;1417;g3736b5e132b_0_211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3736b5e132b_0_21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3736b5e132b_0_2112"/>
          <p:cNvSpPr txBox="1"/>
          <p:nvPr/>
        </p:nvSpPr>
        <p:spPr>
          <a:xfrm>
            <a:off x="492369" y="1215851"/>
            <a:ext cx="69333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Inter"/>
                <a:ea typeface="Inter"/>
                <a:cs typeface="Inter"/>
                <a:sym typeface="Inter"/>
              </a:rPr>
              <a:t>Review with:</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Legal</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Contracting</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Program leadership</a:t>
            </a:r>
            <a:endParaRPr/>
          </a:p>
          <a:p>
            <a:pPr marL="0" marR="0" lvl="1" indent="0" algn="l" rtl="0">
              <a:lnSpc>
                <a:spcPct val="100000"/>
              </a:lnSpc>
              <a:spcBef>
                <a:spcPts val="0"/>
              </a:spcBef>
              <a:spcAft>
                <a:spcPts val="0"/>
              </a:spcAft>
              <a:buNone/>
            </a:pPr>
            <a:endParaRPr sz="1800" b="0" i="0" u="none" strike="noStrike" cap="none">
              <a:solidFill>
                <a:srgbClr val="000000"/>
              </a:solidFill>
              <a:latin typeface="Inter"/>
              <a:ea typeface="Inter"/>
              <a:cs typeface="Inter"/>
              <a:sym typeface="Inter"/>
            </a:endParaRPr>
          </a:p>
          <a:p>
            <a:pPr marL="0" marR="0" lvl="0" indent="0" algn="l" rtl="0">
              <a:lnSpc>
                <a:spcPct val="100000"/>
              </a:lnSpc>
              <a:spcBef>
                <a:spcPts val="0"/>
              </a:spcBef>
              <a:spcAft>
                <a:spcPts val="0"/>
              </a:spcAft>
              <a:buNone/>
            </a:pPr>
            <a:r>
              <a:rPr lang="en" sz="1800" b="0" i="0" u="none" strike="noStrike" cap="none">
                <a:solidFill>
                  <a:srgbClr val="000000"/>
                </a:solidFill>
                <a:latin typeface="Inter"/>
                <a:ea typeface="Inter"/>
                <a:cs typeface="Inter"/>
                <a:sym typeface="Inter"/>
              </a:rPr>
              <a:t>Use it to:</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Guide industry engagement (e.g., draft RFP, industry day)</a:t>
            </a:r>
            <a:endParaRPr/>
          </a:p>
          <a:p>
            <a:pPr marL="285750" marR="0" lvl="1" indent="-285750" algn="l" rtl="0">
              <a:lnSpc>
                <a:spcPct val="100000"/>
              </a:lnSpc>
              <a:spcBef>
                <a:spcPts val="0"/>
              </a:spcBef>
              <a:spcAft>
                <a:spcPts val="0"/>
              </a:spcAft>
              <a:buClr>
                <a:srgbClr val="000000"/>
              </a:buClr>
              <a:buSzPts val="1800"/>
              <a:buFont typeface="Courier New"/>
              <a:buChar char="o"/>
            </a:pPr>
            <a:r>
              <a:rPr lang="en" sz="1800" b="0" i="0" u="none" strike="noStrike" cap="none">
                <a:solidFill>
                  <a:srgbClr val="000000"/>
                </a:solidFill>
                <a:latin typeface="Inter"/>
                <a:ea typeface="Inter"/>
                <a:cs typeface="Inter"/>
                <a:sym typeface="Inter"/>
              </a:rPr>
              <a:t>Enable vendors to propose SOW or PWS in response</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Inter"/>
              <a:ea typeface="Inter"/>
              <a:cs typeface="Inter"/>
              <a:sym typeface="Inter"/>
            </a:endParaRPr>
          </a:p>
        </p:txBody>
      </p:sp>
      <p:sp>
        <p:nvSpPr>
          <p:cNvPr id="1420" name="Google Shape;1420;g3736b5e132b_0_2112">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5"/>
        <p:cNvGrpSpPr/>
        <p:nvPr/>
      </p:nvGrpSpPr>
      <p:grpSpPr>
        <a:xfrm>
          <a:off x="0" y="0"/>
          <a:ext cx="0" cy="0"/>
          <a:chOff x="0" y="0"/>
          <a:chExt cx="0" cy="0"/>
        </a:xfrm>
      </p:grpSpPr>
      <p:sp>
        <p:nvSpPr>
          <p:cNvPr id="1426" name="Google Shape;1426;g3736b5e132b_0_2121"/>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Final Thoughts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27" name="Google Shape;1427;g3736b5e132b_0_2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3736b5e132b_0_2121">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3736b5e132b_0_2121"/>
          <p:cNvSpPr txBox="1"/>
          <p:nvPr/>
        </p:nvSpPr>
        <p:spPr>
          <a:xfrm>
            <a:off x="492369" y="1215851"/>
            <a:ext cx="6933300" cy="1477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A well-written SOO empowers vendors and supports better outcomes</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Drives innovation and mission alignment</a:t>
            </a:r>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Builds a strong foundation for performance-based acquisitions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Inter"/>
              <a:ea typeface="Inter"/>
              <a:cs typeface="Inter"/>
              <a:sym typeface="Inter"/>
            </a:endParaRPr>
          </a:p>
        </p:txBody>
      </p:sp>
      <p:sp>
        <p:nvSpPr>
          <p:cNvPr id="1430" name="Google Shape;1430;g3736b5e132b_0_2121">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5"/>
        <p:cNvGrpSpPr/>
        <p:nvPr/>
      </p:nvGrpSpPr>
      <p:grpSpPr>
        <a:xfrm>
          <a:off x="0" y="0"/>
          <a:ext cx="0" cy="0"/>
          <a:chOff x="0" y="0"/>
          <a:chExt cx="0" cy="0"/>
        </a:xfrm>
      </p:grpSpPr>
      <p:sp>
        <p:nvSpPr>
          <p:cNvPr id="1436" name="Google Shape;1436;g3736b5e132b_0_2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3736b5e132b_0_21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39" name="Google Shape;1439;g3736b5e132b_0_2130"/>
          <p:cNvSpPr txBox="1"/>
          <p:nvPr/>
        </p:nvSpPr>
        <p:spPr>
          <a:xfrm>
            <a:off x="689975" y="1783725"/>
            <a:ext cx="5226000" cy="228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chemeClr val="lt1"/>
                </a:solidFill>
              </a:rPr>
              <a:t>Scenario Prompt:</a:t>
            </a:r>
            <a:endParaRPr b="1">
              <a:solidFill>
                <a:schemeClr val="lt1"/>
              </a:solidFill>
            </a:endParaRPr>
          </a:p>
          <a:p>
            <a:pPr marL="0" marR="381000" lvl="0" indent="0" algn="l" rtl="0">
              <a:lnSpc>
                <a:spcPct val="115000"/>
              </a:lnSpc>
              <a:spcBef>
                <a:spcPts val="1200"/>
              </a:spcBef>
              <a:spcAft>
                <a:spcPts val="1200"/>
              </a:spcAft>
              <a:buNone/>
            </a:pPr>
            <a:r>
              <a:rPr lang="en">
                <a:solidFill>
                  <a:schemeClr val="lt1"/>
                </a:solidFill>
              </a:rPr>
              <a:t>Your agency needs a new platform for tracking and managing stakeholder engagement across multiple programs. The current solution is outdated, with poor user experience and no mobile support. You want a cloud-based solution built iteratively using Agile methods, with a strong focus on usability, accessibility, and performance.</a:t>
            </a:r>
            <a:endParaRPr/>
          </a:p>
        </p:txBody>
      </p:sp>
      <p:pic>
        <p:nvPicPr>
          <p:cNvPr id="1438" name="Google Shape;1438;g3736b5e132b_0_2130"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4"/>
        <p:cNvGrpSpPr/>
        <p:nvPr/>
      </p:nvGrpSpPr>
      <p:grpSpPr>
        <a:xfrm>
          <a:off x="0" y="0"/>
          <a:ext cx="0" cy="0"/>
          <a:chOff x="0" y="0"/>
          <a:chExt cx="0" cy="0"/>
        </a:xfrm>
      </p:grpSpPr>
      <p:sp>
        <p:nvSpPr>
          <p:cNvPr id="1445" name="Google Shape;1445;g3736b5e132b_0_21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3736b5e132b_0_213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8" name="Google Shape;1448;g3736b5e132b_0_2138"/>
          <p:cNvSpPr txBox="1"/>
          <p:nvPr/>
        </p:nvSpPr>
        <p:spPr>
          <a:xfrm>
            <a:off x="505050" y="1553525"/>
            <a:ext cx="5783700" cy="303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chemeClr val="lt1"/>
                </a:solidFill>
              </a:rPr>
              <a:t>Each group drafts a quick SOO including:</a:t>
            </a:r>
            <a:endParaRPr b="1">
              <a:solidFill>
                <a:schemeClr val="lt1"/>
              </a:solidFill>
            </a:endParaRPr>
          </a:p>
          <a:p>
            <a:pPr marL="457200" lvl="0" indent="-317500" algn="l" rtl="0">
              <a:lnSpc>
                <a:spcPct val="115000"/>
              </a:lnSpc>
              <a:spcBef>
                <a:spcPts val="1200"/>
              </a:spcBef>
              <a:spcAft>
                <a:spcPts val="0"/>
              </a:spcAft>
              <a:buClr>
                <a:schemeClr val="lt1"/>
              </a:buClr>
              <a:buSzPts val="1400"/>
              <a:buChar char="●"/>
            </a:pPr>
            <a:r>
              <a:rPr lang="en" b="1">
                <a:solidFill>
                  <a:schemeClr val="lt1"/>
                </a:solidFill>
              </a:rPr>
              <a:t>Background:</a:t>
            </a:r>
            <a:r>
              <a:rPr lang="en">
                <a:solidFill>
                  <a:schemeClr val="lt1"/>
                </a:solidFill>
              </a:rPr>
              <a:t> Why the project is needed</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Scope:</a:t>
            </a:r>
            <a:r>
              <a:rPr lang="en">
                <a:solidFill>
                  <a:schemeClr val="lt1"/>
                </a:solidFill>
              </a:rPr>
              <a:t> High-level overview of the desired work</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Objectives:</a:t>
            </a:r>
            <a:r>
              <a:rPr lang="en">
                <a:solidFill>
                  <a:schemeClr val="lt1"/>
                </a:solidFill>
              </a:rPr>
              <a:t> Desired outcomes (not tasks)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Deliverables:</a:t>
            </a:r>
            <a:r>
              <a:rPr lang="en">
                <a:solidFill>
                  <a:schemeClr val="lt1"/>
                </a:solidFill>
              </a:rPr>
              <a:t> What the contractor is expected to produce (in outcome terms)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b="1">
                <a:solidFill>
                  <a:schemeClr val="lt1"/>
                </a:solidFill>
              </a:rPr>
              <a:t>Performance Standards or Metrics:</a:t>
            </a:r>
            <a:r>
              <a:rPr lang="en">
                <a:solidFill>
                  <a:schemeClr val="lt1"/>
                </a:solidFill>
              </a:rPr>
              <a:t> How success will be measured</a:t>
            </a:r>
            <a:endParaRPr>
              <a:solidFill>
                <a:schemeClr val="lt1"/>
              </a:solidFill>
            </a:endParaRPr>
          </a:p>
          <a:p>
            <a:pPr marL="457200" lvl="0" indent="-298450" algn="l" rtl="0">
              <a:lnSpc>
                <a:spcPct val="115000"/>
              </a:lnSpc>
              <a:spcBef>
                <a:spcPts val="0"/>
              </a:spcBef>
              <a:spcAft>
                <a:spcPts val="0"/>
              </a:spcAft>
              <a:buClr>
                <a:schemeClr val="lt1"/>
              </a:buClr>
              <a:buSzPts val="1100"/>
              <a:buChar char="●"/>
            </a:pPr>
            <a:r>
              <a:rPr lang="en" b="1">
                <a:solidFill>
                  <a:schemeClr val="lt1"/>
                </a:solidFill>
              </a:rPr>
              <a:t>Constraints or Assumptions (optional):</a:t>
            </a:r>
            <a:r>
              <a:rPr lang="en">
                <a:solidFill>
                  <a:schemeClr val="lt1"/>
                </a:solidFill>
              </a:rPr>
              <a:t> Known limitations or contextual information</a:t>
            </a:r>
            <a:br>
              <a:rPr lang="en" sz="1100">
                <a:solidFill>
                  <a:schemeClr val="lt1"/>
                </a:solidFill>
              </a:rPr>
            </a:br>
            <a:endParaRPr/>
          </a:p>
        </p:txBody>
      </p:sp>
      <p:pic>
        <p:nvPicPr>
          <p:cNvPr id="1447" name="Google Shape;1447;g3736b5e132b_0_2138"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4"/>
        <p:cNvGrpSpPr/>
        <p:nvPr/>
      </p:nvGrpSpPr>
      <p:grpSpPr>
        <a:xfrm>
          <a:off x="0" y="0"/>
          <a:ext cx="0" cy="0"/>
          <a:chOff x="0" y="0"/>
          <a:chExt cx="0" cy="0"/>
        </a:xfrm>
      </p:grpSpPr>
      <p:sp>
        <p:nvSpPr>
          <p:cNvPr id="775" name="Google Shape;775;g3736b5e132b_0_15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3736b5e132b_0_1548"/>
          <p:cNvSpPr>
            <a:spLocks noGrp="1"/>
          </p:cNvSpPr>
          <p:nvPr>
            <p:ph type="title" idx="4294967295"/>
          </p:nvPr>
        </p:nvSpPr>
        <p:spPr>
          <a:xfrm>
            <a:off x="609600" y="609600"/>
            <a:ext cx="707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Acquisition Plan &amp; Lean Canvas Approach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76" name="Google Shape;776;g3736b5e132b_0_1548"/>
          <p:cNvSpPr/>
          <p:nvPr/>
        </p:nvSpPr>
        <p:spPr>
          <a:xfrm>
            <a:off x="562925" y="1295400"/>
            <a:ext cx="73014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a:t>Why planning matters in digital services acquisitions</a:t>
            </a:r>
            <a:br>
              <a:rPr lang="en"/>
            </a:br>
            <a:endParaRPr/>
          </a:p>
          <a:p>
            <a:pPr marL="457200" lvl="0" indent="-317500" algn="l" rtl="0">
              <a:lnSpc>
                <a:spcPct val="150000"/>
              </a:lnSpc>
              <a:spcBef>
                <a:spcPts val="0"/>
              </a:spcBef>
              <a:spcAft>
                <a:spcPts val="0"/>
              </a:spcAft>
              <a:buSzPts val="1400"/>
              <a:buChar char="●"/>
            </a:pPr>
            <a:r>
              <a:rPr lang="en"/>
              <a:t>FAR requirement vs. opportunity</a:t>
            </a:r>
            <a:br>
              <a:rPr lang="en"/>
            </a:br>
            <a:endParaRPr/>
          </a:p>
          <a:p>
            <a:pPr marL="457200" lvl="0" indent="-317500" algn="l" rtl="0">
              <a:lnSpc>
                <a:spcPct val="150000"/>
              </a:lnSpc>
              <a:spcBef>
                <a:spcPts val="0"/>
              </a:spcBef>
              <a:spcAft>
                <a:spcPts val="0"/>
              </a:spcAft>
              <a:buSzPts val="1400"/>
              <a:buChar char="●"/>
            </a:pPr>
            <a:r>
              <a:rPr lang="en"/>
              <a:t>Lean canvas as a living, strategic tool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3"/>
        <p:cNvGrpSpPr/>
        <p:nvPr/>
      </p:nvGrpSpPr>
      <p:grpSpPr>
        <a:xfrm>
          <a:off x="0" y="0"/>
          <a:ext cx="0" cy="0"/>
          <a:chOff x="0" y="0"/>
          <a:chExt cx="0" cy="0"/>
        </a:xfrm>
      </p:grpSpPr>
      <p:sp>
        <p:nvSpPr>
          <p:cNvPr id="1454" name="Google Shape;1454;g3736b5e132b_0_2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3736b5e132b_0_214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57" name="Google Shape;1457;g3736b5e132b_0_2146"/>
          <p:cNvSpPr txBox="1"/>
          <p:nvPr/>
        </p:nvSpPr>
        <p:spPr>
          <a:xfrm>
            <a:off x="505050" y="1553525"/>
            <a:ext cx="5783700" cy="244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b="1">
                <a:solidFill>
                  <a:schemeClr val="lt1"/>
                </a:solidFill>
              </a:rPr>
              <a:t>Report Out &amp; Debrief</a:t>
            </a:r>
            <a:endParaRPr b="1">
              <a:solidFill>
                <a:schemeClr val="lt1"/>
              </a:solidFill>
            </a:endParaRPr>
          </a:p>
          <a:p>
            <a:pPr marL="0" lvl="0" indent="0" algn="l" rtl="0">
              <a:lnSpc>
                <a:spcPct val="115000"/>
              </a:lnSpc>
              <a:spcBef>
                <a:spcPts val="1200"/>
              </a:spcBef>
              <a:spcAft>
                <a:spcPts val="0"/>
              </a:spcAft>
              <a:buNone/>
            </a:pPr>
            <a:r>
              <a:rPr lang="en" b="1">
                <a:solidFill>
                  <a:schemeClr val="lt1"/>
                </a:solidFill>
              </a:rPr>
              <a:t>Each group shares 1–2 highlights:</a:t>
            </a:r>
            <a:endParaRPr b="1">
              <a:solidFill>
                <a:schemeClr val="lt1"/>
              </a:solidFill>
            </a:endParaRPr>
          </a:p>
          <a:p>
            <a:pPr marL="457200" lvl="0" indent="-317500" algn="l" rtl="0">
              <a:lnSpc>
                <a:spcPct val="115000"/>
              </a:lnSpc>
              <a:spcBef>
                <a:spcPts val="1200"/>
              </a:spcBef>
              <a:spcAft>
                <a:spcPts val="0"/>
              </a:spcAft>
              <a:buClr>
                <a:schemeClr val="lt1"/>
              </a:buClr>
              <a:buSzPts val="1400"/>
              <a:buChar char="●"/>
            </a:pPr>
            <a:r>
              <a:rPr lang="en">
                <a:solidFill>
                  <a:schemeClr val="lt1"/>
                </a:solidFill>
              </a:rPr>
              <a:t>A strong outcome-based objective</a:t>
            </a:r>
            <a:br>
              <a:rPr lang="en">
                <a:solidFill>
                  <a:schemeClr val="lt1"/>
                </a:solidFill>
              </a:rPr>
            </a:b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One performance metric they proposed</a:t>
            </a:r>
            <a:br>
              <a:rPr lang="en">
                <a:solidFill>
                  <a:schemeClr val="lt1"/>
                </a:solidFill>
              </a:rPr>
            </a:b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One thing they struggled with when writing the SOO</a:t>
            </a:r>
            <a:br>
              <a:rPr lang="en" sz="1100">
                <a:solidFill>
                  <a:schemeClr val="lt1"/>
                </a:solidFill>
              </a:rPr>
            </a:br>
            <a:endParaRPr b="1">
              <a:solidFill>
                <a:schemeClr val="lt1"/>
              </a:solidFill>
            </a:endParaRPr>
          </a:p>
        </p:txBody>
      </p:sp>
      <p:pic>
        <p:nvPicPr>
          <p:cNvPr id="1456" name="Google Shape;1456;g3736b5e132b_0_2146"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2"/>
        <p:cNvGrpSpPr/>
        <p:nvPr/>
      </p:nvGrpSpPr>
      <p:grpSpPr>
        <a:xfrm>
          <a:off x="0" y="0"/>
          <a:ext cx="0" cy="0"/>
          <a:chOff x="0" y="0"/>
          <a:chExt cx="0" cy="0"/>
        </a:xfrm>
      </p:grpSpPr>
      <p:sp>
        <p:nvSpPr>
          <p:cNvPr id="1463" name="Google Shape;1463;g3736b5e132b_0_215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3736b5e132b_0_2154"/>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Understanding FAR 37.6: How Does Agile Methodology Fit Into Federal Acquisitions?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9"/>
        <p:cNvGrpSpPr/>
        <p:nvPr/>
      </p:nvGrpSpPr>
      <p:grpSpPr>
        <a:xfrm>
          <a:off x="0" y="0"/>
          <a:ext cx="0" cy="0"/>
          <a:chOff x="0" y="0"/>
          <a:chExt cx="0" cy="0"/>
        </a:xfrm>
      </p:grpSpPr>
      <p:sp>
        <p:nvSpPr>
          <p:cNvPr id="1470" name="Google Shape;1470;g3736b5e132b_0_216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How Agile Principles Align with FAR 37.6</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71" name="Google Shape;1471;g3736b5e132b_0_2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3736b5e132b_0_2160">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3736b5e132b_0_2160"/>
          <p:cNvSpPr txBox="1"/>
          <p:nvPr/>
        </p:nvSpPr>
        <p:spPr>
          <a:xfrm>
            <a:off x="492369" y="1215851"/>
            <a:ext cx="6933300" cy="2862900"/>
          </a:xfrm>
          <a:prstGeom prst="rect">
            <a:avLst/>
          </a:prstGeom>
          <a:noFill/>
          <a:ln>
            <a:noFill/>
          </a:ln>
        </p:spPr>
        <p:txBody>
          <a:bodyPr spcFirstLastPara="1" wrap="square" lIns="91425" tIns="45700" rIns="91425" bIns="45700" anchor="t" anchorCtr="0">
            <a:spAutoFit/>
          </a:bodyPr>
          <a:lstStyle/>
          <a:p>
            <a:pPr marL="457200" lvl="0" indent="-323850" algn="l" rtl="0">
              <a:spcBef>
                <a:spcPts val="0"/>
              </a:spcBef>
              <a:spcAft>
                <a:spcPts val="0"/>
              </a:spcAft>
              <a:buClr>
                <a:schemeClr val="dk1"/>
              </a:buClr>
              <a:buSzPts val="1500"/>
              <a:buChar char="●"/>
            </a:pPr>
            <a:r>
              <a:rPr lang="en" sz="1500" b="1">
                <a:solidFill>
                  <a:schemeClr val="dk1"/>
                </a:solidFill>
              </a:rPr>
              <a:t>Outcome-Focused:</a:t>
            </a:r>
            <a:r>
              <a:rPr lang="en" sz="1500">
                <a:solidFill>
                  <a:schemeClr val="dk1"/>
                </a:solidFill>
              </a:rPr>
              <a:t> Both prioritize delivering mission results, not checking boxes</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Flexibility:</a:t>
            </a:r>
            <a:r>
              <a:rPr lang="en" sz="1500">
                <a:solidFill>
                  <a:schemeClr val="dk1"/>
                </a:solidFill>
              </a:rPr>
              <a:t> Contracts should allow for evolving needs—just like Agile sprints</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Collaboration:</a:t>
            </a:r>
            <a:r>
              <a:rPr lang="en" sz="1500">
                <a:solidFill>
                  <a:schemeClr val="dk1"/>
                </a:solidFill>
              </a:rPr>
              <a:t> FAR supports early engagement; Agile thrives on shared understanding</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Iterative Delivery:</a:t>
            </a:r>
            <a:r>
              <a:rPr lang="en" sz="1500">
                <a:solidFill>
                  <a:schemeClr val="dk1"/>
                </a:solidFill>
              </a:rPr>
              <a:t> FAR enables incremental releases aligned with continuous improvement</a:t>
            </a:r>
            <a:endParaRPr sz="1500">
              <a:solidFill>
                <a:schemeClr val="dk1"/>
              </a:solidFill>
            </a:endParaRPr>
          </a:p>
          <a:p>
            <a:pPr marL="457200" marR="0" lvl="0" indent="0" algn="l" rtl="0">
              <a:lnSpc>
                <a:spcPct val="100000"/>
              </a:lnSpc>
              <a:spcBef>
                <a:spcPts val="0"/>
              </a:spcBef>
              <a:spcAft>
                <a:spcPts val="0"/>
              </a:spcAft>
              <a:buNone/>
            </a:pPr>
            <a:endParaRPr sz="1500"/>
          </a:p>
        </p:txBody>
      </p:sp>
      <p:sp>
        <p:nvSpPr>
          <p:cNvPr id="1474" name="Google Shape;1474;g3736b5e132b_0_2160">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9"/>
        <p:cNvGrpSpPr/>
        <p:nvPr/>
      </p:nvGrpSpPr>
      <p:grpSpPr>
        <a:xfrm>
          <a:off x="0" y="0"/>
          <a:ext cx="0" cy="0"/>
          <a:chOff x="0" y="0"/>
          <a:chExt cx="0" cy="0"/>
        </a:xfrm>
      </p:grpSpPr>
      <p:sp>
        <p:nvSpPr>
          <p:cNvPr id="1480" name="Google Shape;1480;g3736b5e132b_0_216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FAR 37.6 &amp; Agile: A Natural Fit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81" name="Google Shape;1481;g3736b5e132b_0_2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3736b5e132b_0_21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3736b5e132b_0_2169">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3736b5e132b_0_2169"/>
          <p:cNvSpPr txBox="1"/>
          <p:nvPr/>
        </p:nvSpPr>
        <p:spPr>
          <a:xfrm>
            <a:off x="564125" y="1106125"/>
            <a:ext cx="70683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500">
                <a:solidFill>
                  <a:schemeClr val="dk1"/>
                </a:solidFill>
              </a:rPr>
              <a:t>FAR 37.6 focuses on </a:t>
            </a:r>
            <a:r>
              <a:rPr lang="en" sz="1500" b="1">
                <a:solidFill>
                  <a:schemeClr val="dk1"/>
                </a:solidFill>
              </a:rPr>
              <a:t>performance-based acquisitions</a:t>
            </a:r>
            <a:br>
              <a:rPr lang="en" sz="1500" b="1">
                <a:solidFill>
                  <a:schemeClr val="dk1"/>
                </a:solidFill>
              </a:rPr>
            </a:br>
            <a:endParaRPr sz="1500" b="1">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Emphasizes </a:t>
            </a:r>
            <a:r>
              <a:rPr lang="en" sz="1500" b="1">
                <a:solidFill>
                  <a:schemeClr val="dk1"/>
                </a:solidFill>
              </a:rPr>
              <a:t>outcomes over process</a:t>
            </a:r>
            <a:br>
              <a:rPr lang="en" sz="1500" b="1">
                <a:solidFill>
                  <a:schemeClr val="dk1"/>
                </a:solidFill>
              </a:rPr>
            </a:br>
            <a:endParaRPr sz="1500" b="1">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Agile also values </a:t>
            </a:r>
            <a:r>
              <a:rPr lang="en" sz="1500" b="1">
                <a:solidFill>
                  <a:schemeClr val="dk1"/>
                </a:solidFill>
              </a:rPr>
              <a:t>outcomes</a:t>
            </a:r>
            <a:r>
              <a:rPr lang="en" sz="1500">
                <a:solidFill>
                  <a:schemeClr val="dk1"/>
                </a:solidFill>
              </a:rPr>
              <a:t>, adaptability, and user feedback</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Both support </a:t>
            </a:r>
            <a:r>
              <a:rPr lang="en" sz="1500" b="1">
                <a:solidFill>
                  <a:schemeClr val="dk1"/>
                </a:solidFill>
              </a:rPr>
              <a:t>flexible, mission-aligned delivery</a:t>
            </a:r>
            <a:endParaRPr sz="1500" b="1">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9"/>
        <p:cNvGrpSpPr/>
        <p:nvPr/>
      </p:nvGrpSpPr>
      <p:grpSpPr>
        <a:xfrm>
          <a:off x="0" y="0"/>
          <a:ext cx="0" cy="0"/>
          <a:chOff x="0" y="0"/>
          <a:chExt cx="0" cy="0"/>
        </a:xfrm>
      </p:grpSpPr>
      <p:sp>
        <p:nvSpPr>
          <p:cNvPr id="1490" name="Google Shape;1490;g3736b5e132b_0_217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3736b5e132b_0_2178"/>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Key Personnel vs Outcome-Based Acquisition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6"/>
        <p:cNvGrpSpPr/>
        <p:nvPr/>
      </p:nvGrpSpPr>
      <p:grpSpPr>
        <a:xfrm>
          <a:off x="0" y="0"/>
          <a:ext cx="0" cy="0"/>
          <a:chOff x="0" y="0"/>
          <a:chExt cx="0" cy="0"/>
        </a:xfrm>
      </p:grpSpPr>
      <p:sp>
        <p:nvSpPr>
          <p:cNvPr id="1497" name="Google Shape;1497;g3736b5e132b_0_218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Why This Matters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98" name="Google Shape;1498;g3736b5e132b_0_2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3736b5e132b_0_218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3736b5e132b_0_2184"/>
          <p:cNvSpPr txBox="1"/>
          <p:nvPr/>
        </p:nvSpPr>
        <p:spPr>
          <a:xfrm>
            <a:off x="762000" y="951275"/>
            <a:ext cx="5985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Traditional contracts often emphasize named individuals and resumes</a:t>
            </a:r>
            <a:br>
              <a:rPr lang="en"/>
            </a:br>
            <a:endParaRPr/>
          </a:p>
          <a:p>
            <a:pPr marL="457200" lvl="0" indent="-317500" algn="l" rtl="0">
              <a:spcBef>
                <a:spcPts val="0"/>
              </a:spcBef>
              <a:spcAft>
                <a:spcPts val="0"/>
              </a:spcAft>
              <a:buSzPts val="1400"/>
              <a:buChar char="●"/>
            </a:pPr>
            <a:r>
              <a:rPr lang="en"/>
              <a:t>Agile delivery requires flexible, cross-functional teams</a:t>
            </a:r>
            <a:br>
              <a:rPr lang="en"/>
            </a:br>
            <a:endParaRPr/>
          </a:p>
          <a:p>
            <a:pPr marL="457200" lvl="0" indent="-317500" algn="l" rtl="0">
              <a:spcBef>
                <a:spcPts val="0"/>
              </a:spcBef>
              <a:spcAft>
                <a:spcPts val="0"/>
              </a:spcAft>
              <a:buSzPts val="1400"/>
              <a:buChar char="●"/>
            </a:pPr>
            <a:r>
              <a:rPr lang="en"/>
              <a:t>Misalignment can cause delays, performance risk, and unnecessary contract modifications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5"/>
        <p:cNvGrpSpPr/>
        <p:nvPr/>
      </p:nvGrpSpPr>
      <p:grpSpPr>
        <a:xfrm>
          <a:off x="0" y="0"/>
          <a:ext cx="0" cy="0"/>
          <a:chOff x="0" y="0"/>
          <a:chExt cx="0" cy="0"/>
        </a:xfrm>
      </p:grpSpPr>
      <p:sp>
        <p:nvSpPr>
          <p:cNvPr id="1506" name="Google Shape;1506;g3736b5e132b_0_219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Key Concepts</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07" name="Google Shape;1507;g3736b5e132b_0_2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3736b5e132b_0_219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3736b5e132b_0_2192"/>
          <p:cNvSpPr txBox="1"/>
          <p:nvPr/>
        </p:nvSpPr>
        <p:spPr>
          <a:xfrm>
            <a:off x="519875" y="762000"/>
            <a:ext cx="60948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Key Personnel (KP): Named individuals required for contract performance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Outcome-Based Acquisition: Contracts focus on results, not inputs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Agile Development: Prioritizes collaboration, iteration, and user-centered delivery</a:t>
            </a:r>
            <a:endParaRPr/>
          </a:p>
          <a:p>
            <a:pPr marL="45720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4"/>
        <p:cNvGrpSpPr/>
        <p:nvPr/>
      </p:nvGrpSpPr>
      <p:grpSpPr>
        <a:xfrm>
          <a:off x="0" y="0"/>
          <a:ext cx="0" cy="0"/>
          <a:chOff x="0" y="0"/>
          <a:chExt cx="0" cy="0"/>
        </a:xfrm>
      </p:grpSpPr>
      <p:sp>
        <p:nvSpPr>
          <p:cNvPr id="1515" name="Google Shape;1515;g3736b5e132b_0_220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Common Practice vs. Agile Need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16" name="Google Shape;1516;g3736b5e132b_0_2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g3736b5e132b_0_2200">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18" name="Google Shape;1518;g3736b5e132b_0_2200"/>
          <p:cNvGraphicFramePr/>
          <p:nvPr>
            <p:extLst>
              <p:ext uri="{D42A27DB-BD31-4B8C-83A1-F6EECF244321}">
                <p14:modId xmlns:p14="http://schemas.microsoft.com/office/powerpoint/2010/main" val="2642142377"/>
              </p:ext>
            </p:extLst>
          </p:nvPr>
        </p:nvGraphicFramePr>
        <p:xfrm>
          <a:off x="1001813" y="1225350"/>
          <a:ext cx="7350550" cy="2734448"/>
        </p:xfrm>
        <a:graphic>
          <a:graphicData uri="http://schemas.openxmlformats.org/drawingml/2006/table">
            <a:tbl>
              <a:tblPr firstRow="1">
                <a:noFill/>
                <a:tableStyleId>{7B06FF6A-EBF2-4061-A0AF-8353CC999A54}</a:tableStyleId>
              </a:tblPr>
              <a:tblGrid>
                <a:gridCol w="1736900">
                  <a:extLst>
                    <a:ext uri="{9D8B030D-6E8A-4147-A177-3AD203B41FA5}">
                      <a16:colId xmlns:a16="http://schemas.microsoft.com/office/drawing/2014/main" val="20000"/>
                    </a:ext>
                  </a:extLst>
                </a:gridCol>
                <a:gridCol w="2112075">
                  <a:extLst>
                    <a:ext uri="{9D8B030D-6E8A-4147-A177-3AD203B41FA5}">
                      <a16:colId xmlns:a16="http://schemas.microsoft.com/office/drawing/2014/main" val="20001"/>
                    </a:ext>
                  </a:extLst>
                </a:gridCol>
                <a:gridCol w="35015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700" b="1"/>
                        <a:t>Aspect</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Traditional KP Model</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Agile/Outcome-Based Approach</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t>Focus</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Individuals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b="1"/>
                        <a:t>Structure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Prescriptive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Flexible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t>Risk Strategy</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Lock in resumes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Trust team capability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b="1"/>
                        <a:t>Performance Unit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Person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a:t>Evaluation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Resumes, certifications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Team experience, delivery track record</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sp>
        <p:nvSpPr>
          <p:cNvPr id="1524" name="Google Shape;1524;g3736b5e132b_0_220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When Key Personnel Requirements Hurt</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25" name="Google Shape;1525;g3736b5e132b_0_22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3736b5e132b_0_220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3736b5e132b_0_2208"/>
          <p:cNvSpPr txBox="1"/>
          <p:nvPr/>
        </p:nvSpPr>
        <p:spPr>
          <a:xfrm>
            <a:off x="800250" y="1061725"/>
            <a:ext cx="5790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Delays onboarding and team adjustments</a:t>
            </a:r>
            <a:br>
              <a:rPr lang="en"/>
            </a:br>
            <a:endParaRPr/>
          </a:p>
          <a:p>
            <a:pPr marL="457200" lvl="0" indent="-317500" algn="l" rtl="0">
              <a:spcBef>
                <a:spcPts val="0"/>
              </a:spcBef>
              <a:spcAft>
                <a:spcPts val="0"/>
              </a:spcAft>
              <a:buSzPts val="1400"/>
              <a:buChar char="●"/>
            </a:pPr>
            <a:r>
              <a:rPr lang="en"/>
              <a:t>Requires contract mods even when performance is unaffected</a:t>
            </a:r>
            <a:br>
              <a:rPr lang="en"/>
            </a:br>
            <a:endParaRPr/>
          </a:p>
          <a:p>
            <a:pPr marL="457200" lvl="0" indent="-317500" algn="l" rtl="0">
              <a:spcBef>
                <a:spcPts val="0"/>
              </a:spcBef>
              <a:spcAft>
                <a:spcPts val="0"/>
              </a:spcAft>
              <a:buSzPts val="1400"/>
              <a:buChar char="●"/>
            </a:pPr>
            <a:r>
              <a:rPr lang="en"/>
              <a:t>Encourages compliance over outcomes</a:t>
            </a:r>
            <a:br>
              <a:rPr lang="en"/>
            </a:br>
            <a:endParaRPr/>
          </a:p>
          <a:p>
            <a:pPr marL="457200" lvl="0" indent="-317500" algn="l" rtl="0">
              <a:spcBef>
                <a:spcPts val="0"/>
              </a:spcBef>
              <a:spcAft>
                <a:spcPts val="0"/>
              </a:spcAft>
              <a:buSzPts val="1400"/>
              <a:buChar char="●"/>
            </a:pPr>
            <a:r>
              <a:rPr lang="en"/>
              <a:t>Undermines vendor accountability for team performance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2"/>
        <p:cNvGrpSpPr/>
        <p:nvPr/>
      </p:nvGrpSpPr>
      <p:grpSpPr>
        <a:xfrm>
          <a:off x="0" y="0"/>
          <a:ext cx="0" cy="0"/>
          <a:chOff x="0" y="0"/>
          <a:chExt cx="0" cy="0"/>
        </a:xfrm>
      </p:grpSpPr>
      <p:sp>
        <p:nvSpPr>
          <p:cNvPr id="1533" name="Google Shape;1533;g3736b5e132b_0_221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When Key Personnel May Be Appropriate</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34" name="Google Shape;1534;g3736b5e132b_0_22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3736b5e132b_0_221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3736b5e132b_0_2216"/>
          <p:cNvSpPr txBox="1"/>
          <p:nvPr/>
        </p:nvSpPr>
        <p:spPr>
          <a:xfrm>
            <a:off x="609600" y="1015325"/>
            <a:ext cx="7233900" cy="284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chemeClr val="dk1"/>
                </a:solidFill>
              </a:rPr>
              <a:t>Use KP roles selectively:</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
                <a:solidFill>
                  <a:schemeClr val="dk1"/>
                </a:solidFill>
              </a:rPr>
              <a:t>When continuity or governance is critical</a:t>
            </a:r>
            <a:br>
              <a:rPr lang="en">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For stakeholder coordination or program-level leadership</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a:solidFill>
                  <a:schemeClr val="dk1"/>
                </a:solidFill>
              </a:rPr>
              <a:t>Examples:</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
                <a:solidFill>
                  <a:schemeClr val="dk1"/>
                </a:solidFill>
              </a:rPr>
              <a:t>Program Manager</a:t>
            </a:r>
            <a:br>
              <a:rPr lang="en">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Technical Integration Lead (esp. in multi-vendor environments)</a:t>
            </a:r>
            <a:endParaRPr>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15077</Words>
  <Application>Microsoft Office PowerPoint</Application>
  <PresentationFormat>On-screen Show (16:9)</PresentationFormat>
  <Paragraphs>1808</Paragraphs>
  <Slides>176</Slides>
  <Notes>175</Notes>
  <HiddenSlides>0</HiddenSlides>
  <MMClips>0</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176</vt:i4>
      </vt:variant>
    </vt:vector>
  </HeadingPairs>
  <TitlesOfParts>
    <vt:vector size="202" baseType="lpstr">
      <vt:lpstr>Inter Medium</vt:lpstr>
      <vt:lpstr>Hepta Slab</vt:lpstr>
      <vt:lpstr>Lato Black</vt:lpstr>
      <vt:lpstr>Inter Light</vt:lpstr>
      <vt:lpstr>Calibri</vt:lpstr>
      <vt:lpstr>Inter</vt:lpstr>
      <vt:lpstr>Nunito</vt:lpstr>
      <vt:lpstr>Barlow ExtraLight</vt:lpstr>
      <vt:lpstr>Barlow</vt:lpstr>
      <vt:lpstr>Helvetica Neue</vt:lpstr>
      <vt:lpstr>Arial</vt:lpstr>
      <vt:lpstr>Noto Sans Symbols</vt:lpstr>
      <vt:lpstr>Barlow Light</vt:lpstr>
      <vt:lpstr>Proxima Nova</vt:lpstr>
      <vt:lpstr>Open Sans</vt:lpstr>
      <vt:lpstr>Courier New</vt:lpstr>
      <vt:lpstr>Hepta Slab Light</vt:lpstr>
      <vt:lpstr>Barlow Medium</vt:lpstr>
      <vt:lpstr>Lato</vt:lpstr>
      <vt:lpstr>Rambla</vt:lpstr>
      <vt:lpstr>Hepta Slab Medium</vt:lpstr>
      <vt:lpstr>Office Theme</vt:lpstr>
      <vt:lpstr>Simple Light</vt:lpstr>
      <vt:lpstr>Office Theme</vt:lpstr>
      <vt:lpstr>Strategy Plan</vt:lpstr>
      <vt:lpstr>Strategy Plan</vt:lpstr>
      <vt:lpstr>Module 3 - Acquisition Strategy</vt:lpstr>
      <vt:lpstr>Module 3 Performance Outcome</vt:lpstr>
      <vt:lpstr>Developing a Successful Acquisition Strategy</vt:lpstr>
      <vt:lpstr>Developing a successful acquisition strategy</vt:lpstr>
      <vt:lpstr>Agenda</vt:lpstr>
      <vt:lpstr>Why an Acquisition Strategy Matters</vt:lpstr>
      <vt:lpstr>What an Acquisition Strategy Should Answer</vt:lpstr>
      <vt:lpstr>Acquisition Strategy vs. Acquisition Plan</vt:lpstr>
      <vt:lpstr>The Acquisition Plan &amp; Lean Canvas Approach</vt:lpstr>
      <vt:lpstr>Why the Lean Canvas?</vt:lpstr>
      <vt:lpstr>Using the Lean Canvas to Your Advantage</vt:lpstr>
      <vt:lpstr>Activity – Build Your Lean Acquisition Canvas</vt:lpstr>
      <vt:lpstr>Lean Acquisition Canvas Template </vt:lpstr>
      <vt:lpstr>Activity – Build Your Lean Acquisition Canvas </vt:lpstr>
      <vt:lpstr>Key Takeaways</vt:lpstr>
      <vt:lpstr>Common Risks When Developing Solicitations</vt:lpstr>
      <vt:lpstr>Risk #1 – Losing End-User Focus</vt:lpstr>
      <vt:lpstr>Risk #2 – Unclear Product Vision</vt:lpstr>
      <vt:lpstr>Risk #3 – No Exit Strategy</vt:lpstr>
      <vt:lpstr>Risk Matrix – Common Risks, Impacts, and Mitigations</vt:lpstr>
      <vt:lpstr>Additional Risk Areas</vt:lpstr>
      <vt:lpstr>Activity: Discussion</vt:lpstr>
      <vt:lpstr>Exit Strategy Deep Dive – Challenges &amp; Approaches</vt:lpstr>
      <vt:lpstr>Getting the Most from the Contract (Default to Open)</vt:lpstr>
      <vt:lpstr>Stakeholder Engagement – Capability &amp; Cooperation</vt:lpstr>
      <vt:lpstr>Existing vs. New Contracts – Streamline or Start Fresh</vt:lpstr>
      <vt:lpstr>Considerations for New Contracts</vt:lpstr>
      <vt:lpstr>Funding &amp; Programmatic Considerations</vt:lpstr>
      <vt:lpstr>State of the Market &amp; Nontraditional Providers</vt:lpstr>
      <vt:lpstr>Wrap-Up &amp; Reflection</vt:lpstr>
      <vt:lpstr>Activity: Discussion</vt:lpstr>
      <vt:lpstr>Compliance &amp; Other Legal Issues </vt:lpstr>
      <vt:lpstr>What You’ll Learn</vt:lpstr>
      <vt:lpstr>Why Legal &amp; Compliance Literacy Matters</vt:lpstr>
      <vt:lpstr>What Are Data Rights?</vt:lpstr>
      <vt:lpstr>FAR Subpart 27.4: Rights in Data and Copyrights</vt:lpstr>
      <vt:lpstr>Government's Goals for Acquiring Data</vt:lpstr>
      <vt:lpstr>What is "Data" under FAR 27.4?</vt:lpstr>
      <vt:lpstr>Common Data Rights Categories</vt:lpstr>
      <vt:lpstr>Funding and Rights</vt:lpstr>
      <vt:lpstr>Balancing Incentives and Mission</vt:lpstr>
      <vt:lpstr>Activity: Poll</vt:lpstr>
      <vt:lpstr>Activity: Poll</vt:lpstr>
      <vt:lpstr> Intellectual Property (IP) and Custom Development</vt:lpstr>
      <vt:lpstr>Open Source: Opportunity &amp; Risk</vt:lpstr>
      <vt:lpstr>Software Licensing: Key Considerations</vt:lpstr>
      <vt:lpstr>Cloud Contracts &amp; Data Compliance</vt:lpstr>
      <vt:lpstr>Legal Liability in Tech Contracts</vt:lpstr>
      <vt:lpstr>Know When to Bring in Counsel</vt:lpstr>
      <vt:lpstr>Final Takeaways</vt:lpstr>
      <vt:lpstr>Activity: Scenario Discussion</vt:lpstr>
      <vt:lpstr>Multi-Vendor Contracts</vt:lpstr>
      <vt:lpstr>Learning Objectives</vt:lpstr>
      <vt:lpstr>What Are Multi-Vendor Contracts?</vt:lpstr>
      <vt:lpstr>Why Modular + Multi-Vendor Works</vt:lpstr>
      <vt:lpstr>Activity: Poll</vt:lpstr>
      <vt:lpstr>Scaling Agile Delivery</vt:lpstr>
      <vt:lpstr>Key Insight</vt:lpstr>
      <vt:lpstr>Culture as an Operational Lever</vt:lpstr>
      <vt:lpstr>Equity in Vendor Capabilities</vt:lpstr>
      <vt:lpstr>Structure for Shared Success</vt:lpstr>
      <vt:lpstr>Vendor Collaboration Index (VCI)</vt:lpstr>
      <vt:lpstr>Bottom Line</vt:lpstr>
      <vt:lpstr>Activity: Discussion (optional)</vt:lpstr>
      <vt:lpstr>Activity: Scenario Discussion</vt:lpstr>
      <vt:lpstr>Case Study Activity:  Solution Evaluation with SWOT Analysis</vt:lpstr>
      <vt:lpstr>Developing the Solicitation</vt:lpstr>
      <vt:lpstr>Developing the solicitation</vt:lpstr>
      <vt:lpstr>Agenda</vt:lpstr>
      <vt:lpstr>Strategic Planning &amp; Execution in Digital Acquisitions</vt:lpstr>
      <vt:lpstr>How to Write a Statement of Objectives (SOO)</vt:lpstr>
      <vt:lpstr>What is a SOO?</vt:lpstr>
      <vt:lpstr>When to Use a SOO</vt:lpstr>
      <vt:lpstr>Preparation Before Writing</vt:lpstr>
      <vt:lpstr>Understand BANT Framework</vt:lpstr>
      <vt:lpstr>Policy and Guidance Check</vt:lpstr>
      <vt:lpstr>Key Sections of a SOO</vt:lpstr>
      <vt:lpstr>Background</vt:lpstr>
      <vt:lpstr>Scope</vt:lpstr>
      <vt:lpstr>Objectives</vt:lpstr>
      <vt:lpstr>Deliverables</vt:lpstr>
      <vt:lpstr>Performance Standards/Metrics</vt:lpstr>
      <vt:lpstr>Constraints / Assumptions (Optional)</vt:lpstr>
      <vt:lpstr>Best Practices for Writing a SOO</vt:lpstr>
      <vt:lpstr>Common Pitfalls to Avoid</vt:lpstr>
      <vt:lpstr>After the SOO is Drafted</vt:lpstr>
      <vt:lpstr>Final Thoughts</vt:lpstr>
      <vt:lpstr>Activity: Drafting a Statement of Objectives (SOO) For Agile Services</vt:lpstr>
      <vt:lpstr>Activity: Drafting a Statement of Objectives (SOO) For Agile Services</vt:lpstr>
      <vt:lpstr>Activity: Drafting a Statement of Objectives (SOO) For Agile Services</vt:lpstr>
      <vt:lpstr>Understanding FAR 37.6: How Does Agile Methodology Fit Into Federal Acquisitions?</vt:lpstr>
      <vt:lpstr>How Agile Principles Align with FAR 37.6</vt:lpstr>
      <vt:lpstr>FAR 37.6 &amp; Agile: A Natural Fit</vt:lpstr>
      <vt:lpstr>Key Personnel vs Outcome-Based Acquisition</vt:lpstr>
      <vt:lpstr>Why This Matters</vt:lpstr>
      <vt:lpstr>Key Concepts</vt:lpstr>
      <vt:lpstr>Common Practice vs. Agile Need</vt:lpstr>
      <vt:lpstr>When Key Personnel Requirements Hurt</vt:lpstr>
      <vt:lpstr>When Key Personnel May Be Appropriate</vt:lpstr>
      <vt:lpstr>Contract Type Matters</vt:lpstr>
      <vt:lpstr>Recommendations</vt:lpstr>
      <vt:lpstr>Activity: Discussion</vt:lpstr>
      <vt:lpstr>Final Takeaways</vt:lpstr>
      <vt:lpstr>Artificial Intelligence (AI) in Procurement</vt:lpstr>
      <vt:lpstr>What Does “AI in Procurement” Really Mean?</vt:lpstr>
      <vt:lpstr>How AI Supports Acquisition Strategy</vt:lpstr>
      <vt:lpstr>AI Functions in Acquisition Strategy</vt:lpstr>
      <vt:lpstr>Predictive AI in Procurement</vt:lpstr>
      <vt:lpstr>Activity: Discussion</vt:lpstr>
      <vt:lpstr>Generative AI in Procurement</vt:lpstr>
      <vt:lpstr>Key Limitation – Judgment Still Matters</vt:lpstr>
      <vt:lpstr>Recent Policy Changes</vt:lpstr>
      <vt:lpstr>Key Considerations for Procurement Leaders</vt:lpstr>
      <vt:lpstr>Case Study Activity:  Evaluating Data Security Solutions with SWOT &amp; Cost Estimation</vt:lpstr>
      <vt:lpstr>Running a Successful Evaluation</vt:lpstr>
      <vt:lpstr>Case Study Activity:  Designing a Solicitation Strategy</vt:lpstr>
      <vt:lpstr>Evaluation Criteria Overview </vt:lpstr>
      <vt:lpstr>Agenda</vt:lpstr>
      <vt:lpstr>Purpose of Evaluation Criteria</vt:lpstr>
      <vt:lpstr>Evaluation Methods Overview</vt:lpstr>
      <vt:lpstr>Best Practices for Evaluation Criteria</vt:lpstr>
      <vt:lpstr>Key Takeaways</vt:lpstr>
      <vt:lpstr>Technical Evaluation Tips for Agile </vt:lpstr>
      <vt:lpstr>Why Agile-Specific Evaluation Matters </vt:lpstr>
      <vt:lpstr>Agile Acquisition Overview</vt:lpstr>
      <vt:lpstr>Agile Source Selection Process </vt:lpstr>
      <vt:lpstr>Use Oral Presentations Strategically  </vt:lpstr>
      <vt:lpstr>Agile-Integrated Evaluation Criteria (Sample Factors)</vt:lpstr>
      <vt:lpstr>Ask Agile-Specific Questions </vt:lpstr>
      <vt:lpstr>Evaluate Demonstrated Agile Experience</vt:lpstr>
      <vt:lpstr>Keeping Work In-Scope Post-Award </vt:lpstr>
      <vt:lpstr>Structuring the SOO for Agile Success  </vt:lpstr>
      <vt:lpstr>Consider a Technical Exchange Meeting   </vt:lpstr>
      <vt:lpstr>Before the Source Selection Meeting  </vt:lpstr>
      <vt:lpstr>Before the Source Selection Meeting   </vt:lpstr>
      <vt:lpstr>What if the Program Office Is Not Prioritizing the Evaluation Process?  </vt:lpstr>
      <vt:lpstr>Activity: Tech Evaluation Team Checklist    </vt:lpstr>
      <vt:lpstr>Evaluation Criteria Recap: Mapped your instructions to your evaluation criteria? Created guides and/or tools to help your evaluation team complete their responsibilities? Met with chief counsel to get guidance on how to run your source selection without creating bias or increasing the odds of a protest? Requested the program begin thinking about evaluation team members</vt:lpstr>
      <vt:lpstr>Six Traits of Effective Evaluation Team Members   </vt:lpstr>
      <vt:lpstr>Negotiating with Vendors </vt:lpstr>
      <vt:lpstr>Agenda </vt:lpstr>
      <vt:lpstr>What is the Purpose of Negotiation in Government Contracting?</vt:lpstr>
      <vt:lpstr>Is it a Good Thing When Contractors Make a Profit? </vt:lpstr>
      <vt:lpstr>What is the Ultimate Objective in Negotiating a Government Contract? </vt:lpstr>
      <vt:lpstr>Negotiation Concepts</vt:lpstr>
      <vt:lpstr>General Tradeoffs in Government Contracting </vt:lpstr>
      <vt:lpstr>What Types of Trade-Offs Do We Make When Buying Digital Services? </vt:lpstr>
      <vt:lpstr>Not just evaluation … </vt:lpstr>
      <vt:lpstr>Trade-offs don’t make themselves…</vt:lpstr>
      <vt:lpstr>Trade-Off Matrix  </vt:lpstr>
      <vt:lpstr>Project Trade-Off Matrix   </vt:lpstr>
      <vt:lpstr>Using Trade-Offs to Prioritize Features</vt:lpstr>
      <vt:lpstr>Activity: Use A Trade-Off Matrix to Help Determine What Matters Most. </vt:lpstr>
      <vt:lpstr>Preparing for the Negotiation: How to Achieve the Win</vt:lpstr>
      <vt:lpstr>Who Do You Want on Your Negotiation Team? </vt:lpstr>
      <vt:lpstr>Who Do You Want on Your Negotiation Team? </vt:lpstr>
      <vt:lpstr>Factors that Influence the Ability to Make Trade-Offs  </vt:lpstr>
      <vt:lpstr>Wrap-up: Consider these questions:   </vt:lpstr>
      <vt:lpstr>The Power of Debriefings</vt:lpstr>
      <vt:lpstr>Agenda </vt:lpstr>
      <vt:lpstr>Why Feedback Matters</vt:lpstr>
      <vt:lpstr>Feedback Builds Trust</vt:lpstr>
      <vt:lpstr>Debriefings vs. Other Feedback</vt:lpstr>
      <vt:lpstr>What to Avoid</vt:lpstr>
      <vt:lpstr>Benefits of Doing It Right</vt:lpstr>
      <vt:lpstr>Activity: Poll</vt:lpstr>
      <vt:lpstr>What Vendors Want to Know</vt:lpstr>
      <vt:lpstr>Tips for Quality Feedback</vt:lpstr>
      <vt:lpstr>Digital Service Specific Feedback Tips</vt:lpstr>
      <vt:lpstr>Feedback as Two-Way Conversation</vt:lpstr>
      <vt:lpstr>Slide-Based Debrief Setup</vt:lpstr>
      <vt:lpstr>Final Takeaways</vt:lpstr>
      <vt:lpstr>Activity: The Power of Debriefing</vt:lpstr>
      <vt:lpstr>Activity: The Power of Debriefing</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Teresa Hernandez</dc:creator>
  <cp:lastModifiedBy>Joe Jernigan</cp:lastModifiedBy>
  <cp:revision>12</cp:revision>
  <dcterms:modified xsi:type="dcterms:W3CDTF">2025-08-12T16:07:11Z</dcterms:modified>
</cp:coreProperties>
</file>